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OOXDiagramDataRels1_2.png" ContentType="image/png"/>
  <Override PartName="/ppt/media/OOXDiagramDataRels1_0.png" ContentType="image/png"/>
  <Override PartName="/ppt/media/OOXDiagramDataRels1_5.svg" ContentType="image/svg"/>
  <Override PartName="/ppt/media/OOXDiagramDataRels1_1.svg" ContentType="image/svg"/>
  <Override PartName="/ppt/media/OOXDiagramDataRels1_4.png" ContentType="image/png"/>
  <Override PartName="/ppt/media/OOXDiagramDataRels1_3.svg" ContentType="image/svg"/>
  <Override PartName="/ppt/media/OOXDiagramDrawingRels1_0.png" ContentType="image/png"/>
  <Override PartName="/ppt/media/image2.jpeg" ContentType="image/jpeg"/>
  <Override PartName="/ppt/media/OOXDiagramDrawingRels1_1.svg" ContentType="image/svg"/>
  <Override PartName="/ppt/media/OOXDiagramDrawingRels1_2.png" ContentType="image/png"/>
  <Override PartName="/ppt/media/OOXDiagramDrawingRels1_3.svg" ContentType="image/svg"/>
  <Override PartName="/ppt/media/OOXDiagramDrawingRels1_4.png" ContentType="image/png"/>
  <Override PartName="/ppt/media/OOXDiagramDrawingRels1_5.svg" ContentType="image/sv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1E720-2B3D-4F7B-905E-549E426063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B6BB5-C6DB-42BA-B086-33AE8E6AA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Data categories and the relationships between them.</a:t>
          </a:r>
        </a:p>
      </dgm:t>
    </dgm:pt>
    <dgm:pt modelId="{98C3ECCE-C0A4-4075-96D0-B0916377C79F}" type="parTrans" cxnId="{0901401D-A02E-49C0-ACEF-1C2CAF11D303}">
      <dgm:prSet/>
      <dgm:spPr/>
      <dgm:t>
        <a:bodyPr/>
        <a:lstStyle/>
        <a:p>
          <a:endParaRPr lang="en-US"/>
        </a:p>
      </dgm:t>
    </dgm:pt>
    <dgm:pt modelId="{752E22D5-CF2B-48F5-B4F3-7C72F6209622}" type="sibTrans" cxnId="{0901401D-A02E-49C0-ACEF-1C2CAF11D303}">
      <dgm:prSet/>
      <dgm:spPr/>
      <dgm:t>
        <a:bodyPr/>
        <a:lstStyle/>
        <a:p>
          <a:endParaRPr lang="en-US"/>
        </a:p>
      </dgm:t>
    </dgm:pt>
    <dgm:pt modelId="{5DCEC039-0788-4415-9669-A7CB0B84D0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the Anomalies</a:t>
          </a:r>
        </a:p>
      </dgm:t>
    </dgm:pt>
    <dgm:pt modelId="{4602B58B-6E7D-463E-BFA4-A3CC95084172}" type="parTrans" cxnId="{F8A29C20-C820-485A-913B-A29B87BBD3B3}">
      <dgm:prSet/>
      <dgm:spPr/>
      <dgm:t>
        <a:bodyPr/>
        <a:lstStyle/>
        <a:p>
          <a:endParaRPr lang="en-US"/>
        </a:p>
      </dgm:t>
    </dgm:pt>
    <dgm:pt modelId="{672AD690-64B6-4A2B-9D20-B2F12D41CB40}" type="sibTrans" cxnId="{F8A29C20-C820-485A-913B-A29B87BBD3B3}">
      <dgm:prSet/>
      <dgm:spPr/>
      <dgm:t>
        <a:bodyPr/>
        <a:lstStyle/>
        <a:p>
          <a:endParaRPr lang="en-US"/>
        </a:p>
      </dgm:t>
    </dgm:pt>
    <dgm:pt modelId="{6F5747A0-B470-4F9E-BE78-EC2B0B8D5A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get insights from the data</a:t>
          </a:r>
        </a:p>
      </dgm:t>
    </dgm:pt>
    <dgm:pt modelId="{49B0B14D-F4DB-4FFF-9E28-196586FC0127}" type="parTrans" cxnId="{2069239E-9C1E-4BD2-9552-DF01185E1F2D}">
      <dgm:prSet/>
      <dgm:spPr/>
      <dgm:t>
        <a:bodyPr/>
        <a:lstStyle/>
        <a:p>
          <a:endParaRPr lang="en-US"/>
        </a:p>
      </dgm:t>
    </dgm:pt>
    <dgm:pt modelId="{A294890A-9F9D-4849-9BF5-BA0AD6BFAD27}" type="sibTrans" cxnId="{2069239E-9C1E-4BD2-9552-DF01185E1F2D}">
      <dgm:prSet/>
      <dgm:spPr/>
      <dgm:t>
        <a:bodyPr/>
        <a:lstStyle/>
        <a:p>
          <a:endParaRPr lang="en-US"/>
        </a:p>
      </dgm:t>
    </dgm:pt>
    <dgm:pt modelId="{C3B8E1DA-8A4F-4D52-9D38-052CFB308C50}" type="pres">
      <dgm:prSet presAssocID="{45C1E720-2B3D-4F7B-905E-549E42606322}" presName="root" presStyleCnt="0">
        <dgm:presLayoutVars>
          <dgm:dir/>
          <dgm:resizeHandles val="exact"/>
        </dgm:presLayoutVars>
      </dgm:prSet>
      <dgm:spPr/>
    </dgm:pt>
    <dgm:pt modelId="{B61BD221-D3B5-4FF3-BC2C-DD8173FF72C8}" type="pres">
      <dgm:prSet presAssocID="{364B6BB5-C6DB-42BA-B086-33AE8E6AA1EA}" presName="compNode" presStyleCnt="0"/>
      <dgm:spPr/>
    </dgm:pt>
    <dgm:pt modelId="{E65757EF-CC6C-477A-9841-207C55E0CFCB}" type="pres">
      <dgm:prSet presAssocID="{364B6BB5-C6DB-42BA-B086-33AE8E6AA1EA}" presName="bgRect" presStyleLbl="bgShp" presStyleIdx="0" presStyleCnt="3"/>
      <dgm:spPr>
        <a:solidFill>
          <a:schemeClr val="tx2">
            <a:lumMod val="90000"/>
            <a:alpha val="48238"/>
          </a:schemeClr>
        </a:solidFill>
      </dgm:spPr>
    </dgm:pt>
    <dgm:pt modelId="{D41E4856-A3DE-47C6-AB7F-7575C03C38CC}" type="pres">
      <dgm:prSet presAssocID="{364B6BB5-C6DB-42BA-B086-33AE8E6AA1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E5B73C6-CC0D-41FB-A32D-30BA84C651AC}" type="pres">
      <dgm:prSet presAssocID="{364B6BB5-C6DB-42BA-B086-33AE8E6AA1EA}" presName="spaceRect" presStyleCnt="0"/>
      <dgm:spPr/>
    </dgm:pt>
    <dgm:pt modelId="{F4146735-297B-4F2A-BFBE-63CB81902D84}" type="pres">
      <dgm:prSet presAssocID="{364B6BB5-C6DB-42BA-B086-33AE8E6AA1EA}" presName="parTx" presStyleLbl="revTx" presStyleIdx="0" presStyleCnt="3">
        <dgm:presLayoutVars>
          <dgm:chMax val="0"/>
          <dgm:chPref val="0"/>
        </dgm:presLayoutVars>
      </dgm:prSet>
      <dgm:spPr/>
    </dgm:pt>
    <dgm:pt modelId="{0D78C671-7956-4BFC-AD64-6B8540D5A545}" type="pres">
      <dgm:prSet presAssocID="{752E22D5-CF2B-48F5-B4F3-7C72F6209622}" presName="sibTrans" presStyleCnt="0"/>
      <dgm:spPr/>
    </dgm:pt>
    <dgm:pt modelId="{EC3B2D9C-71C0-4AE3-A617-AF8F550E72FF}" type="pres">
      <dgm:prSet presAssocID="{5DCEC039-0788-4415-9669-A7CB0B84D0B2}" presName="compNode" presStyleCnt="0"/>
      <dgm:spPr/>
    </dgm:pt>
    <dgm:pt modelId="{F3647873-C456-4E5B-92CB-811B6A9ABF4A}" type="pres">
      <dgm:prSet presAssocID="{5DCEC039-0788-4415-9669-A7CB0B84D0B2}" presName="bgRect" presStyleLbl="bgShp" presStyleIdx="1" presStyleCnt="3"/>
      <dgm:spPr>
        <a:solidFill>
          <a:schemeClr val="tx2">
            <a:lumMod val="90000"/>
            <a:alpha val="99000"/>
          </a:schemeClr>
        </a:solidFill>
      </dgm:spPr>
    </dgm:pt>
    <dgm:pt modelId="{95995212-71CA-4712-995F-FED31BBBC81D}" type="pres">
      <dgm:prSet presAssocID="{5DCEC039-0788-4415-9669-A7CB0B84D0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55687E8-0CFB-4504-97C7-4E26D87C7071}" type="pres">
      <dgm:prSet presAssocID="{5DCEC039-0788-4415-9669-A7CB0B84D0B2}" presName="spaceRect" presStyleCnt="0"/>
      <dgm:spPr/>
    </dgm:pt>
    <dgm:pt modelId="{524344ED-244D-4E58-9F18-C48CF77D677F}" type="pres">
      <dgm:prSet presAssocID="{5DCEC039-0788-4415-9669-A7CB0B84D0B2}" presName="parTx" presStyleLbl="revTx" presStyleIdx="1" presStyleCnt="3">
        <dgm:presLayoutVars>
          <dgm:chMax val="0"/>
          <dgm:chPref val="0"/>
        </dgm:presLayoutVars>
      </dgm:prSet>
      <dgm:spPr/>
    </dgm:pt>
    <dgm:pt modelId="{6685EFDE-6101-482D-BF31-83CFF5D81822}" type="pres">
      <dgm:prSet presAssocID="{672AD690-64B6-4A2B-9D20-B2F12D41CB40}" presName="sibTrans" presStyleCnt="0"/>
      <dgm:spPr/>
    </dgm:pt>
    <dgm:pt modelId="{E6834377-494C-4A6D-8B91-528EE3359AA8}" type="pres">
      <dgm:prSet presAssocID="{6F5747A0-B470-4F9E-BE78-EC2B0B8D5A62}" presName="compNode" presStyleCnt="0"/>
      <dgm:spPr/>
    </dgm:pt>
    <dgm:pt modelId="{07BD1C0D-4330-4615-ADEA-767F3DF0AD99}" type="pres">
      <dgm:prSet presAssocID="{6F5747A0-B470-4F9E-BE78-EC2B0B8D5A62}" presName="bgRect" presStyleLbl="bgShp" presStyleIdx="2" presStyleCnt="3"/>
      <dgm:spPr>
        <a:solidFill>
          <a:schemeClr val="tx2">
            <a:lumMod val="90000"/>
            <a:alpha val="48000"/>
          </a:schemeClr>
        </a:solidFill>
      </dgm:spPr>
    </dgm:pt>
    <dgm:pt modelId="{D4B8E6BC-E87F-443B-9393-615C98823E54}" type="pres">
      <dgm:prSet presAssocID="{6F5747A0-B470-4F9E-BE78-EC2B0B8D5A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42DF3E6-3A20-4E9E-BA1F-32C26DC0E828}" type="pres">
      <dgm:prSet presAssocID="{6F5747A0-B470-4F9E-BE78-EC2B0B8D5A62}" presName="spaceRect" presStyleCnt="0"/>
      <dgm:spPr/>
    </dgm:pt>
    <dgm:pt modelId="{E7A76BE7-CC67-4587-BEB0-364C0841F567}" type="pres">
      <dgm:prSet presAssocID="{6F5747A0-B470-4F9E-BE78-EC2B0B8D5A6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01401D-A02E-49C0-ACEF-1C2CAF11D303}" srcId="{45C1E720-2B3D-4F7B-905E-549E42606322}" destId="{364B6BB5-C6DB-42BA-B086-33AE8E6AA1EA}" srcOrd="0" destOrd="0" parTransId="{98C3ECCE-C0A4-4075-96D0-B0916377C79F}" sibTransId="{752E22D5-CF2B-48F5-B4F3-7C72F6209622}"/>
    <dgm:cxn modelId="{F8A29C20-C820-485A-913B-A29B87BBD3B3}" srcId="{45C1E720-2B3D-4F7B-905E-549E42606322}" destId="{5DCEC039-0788-4415-9669-A7CB0B84D0B2}" srcOrd="1" destOrd="0" parTransId="{4602B58B-6E7D-463E-BFA4-A3CC95084172}" sibTransId="{672AD690-64B6-4A2B-9D20-B2F12D41CB40}"/>
    <dgm:cxn modelId="{EBEE9266-1C8D-4B5B-9E0F-5E2BEBF5772D}" type="presOf" srcId="{45C1E720-2B3D-4F7B-905E-549E42606322}" destId="{C3B8E1DA-8A4F-4D52-9D38-052CFB308C50}" srcOrd="0" destOrd="0" presId="urn:microsoft.com/office/officeart/2018/2/layout/IconVerticalSolidList"/>
    <dgm:cxn modelId="{82716F76-23A5-4810-929F-59243AF91610}" type="presOf" srcId="{364B6BB5-C6DB-42BA-B086-33AE8E6AA1EA}" destId="{F4146735-297B-4F2A-BFBE-63CB81902D84}" srcOrd="0" destOrd="0" presId="urn:microsoft.com/office/officeart/2018/2/layout/IconVerticalSolidList"/>
    <dgm:cxn modelId="{2069239E-9C1E-4BD2-9552-DF01185E1F2D}" srcId="{45C1E720-2B3D-4F7B-905E-549E42606322}" destId="{6F5747A0-B470-4F9E-BE78-EC2B0B8D5A62}" srcOrd="2" destOrd="0" parTransId="{49B0B14D-F4DB-4FFF-9E28-196586FC0127}" sibTransId="{A294890A-9F9D-4849-9BF5-BA0AD6BFAD27}"/>
    <dgm:cxn modelId="{B94549D7-93D2-4A0E-BF07-66F23CF86E7A}" type="presOf" srcId="{5DCEC039-0788-4415-9669-A7CB0B84D0B2}" destId="{524344ED-244D-4E58-9F18-C48CF77D677F}" srcOrd="0" destOrd="0" presId="urn:microsoft.com/office/officeart/2018/2/layout/IconVerticalSolidList"/>
    <dgm:cxn modelId="{EF4264E8-0BB1-4214-A373-819C2DA8E162}" type="presOf" srcId="{6F5747A0-B470-4F9E-BE78-EC2B0B8D5A62}" destId="{E7A76BE7-CC67-4587-BEB0-364C0841F567}" srcOrd="0" destOrd="0" presId="urn:microsoft.com/office/officeart/2018/2/layout/IconVerticalSolidList"/>
    <dgm:cxn modelId="{53889EEC-AA67-43C9-90C0-A7C00D206777}" type="presParOf" srcId="{C3B8E1DA-8A4F-4D52-9D38-052CFB308C50}" destId="{B61BD221-D3B5-4FF3-BC2C-DD8173FF72C8}" srcOrd="0" destOrd="0" presId="urn:microsoft.com/office/officeart/2018/2/layout/IconVerticalSolidList"/>
    <dgm:cxn modelId="{9B2950E8-E225-4561-8743-69294607C5A4}" type="presParOf" srcId="{B61BD221-D3B5-4FF3-BC2C-DD8173FF72C8}" destId="{E65757EF-CC6C-477A-9841-207C55E0CFCB}" srcOrd="0" destOrd="0" presId="urn:microsoft.com/office/officeart/2018/2/layout/IconVerticalSolidList"/>
    <dgm:cxn modelId="{16D88806-70DC-47B1-B189-D92D492F12A8}" type="presParOf" srcId="{B61BD221-D3B5-4FF3-BC2C-DD8173FF72C8}" destId="{D41E4856-A3DE-47C6-AB7F-7575C03C38CC}" srcOrd="1" destOrd="0" presId="urn:microsoft.com/office/officeart/2018/2/layout/IconVerticalSolidList"/>
    <dgm:cxn modelId="{9FCAD236-7E21-4906-A069-A2D5C999C97F}" type="presParOf" srcId="{B61BD221-D3B5-4FF3-BC2C-DD8173FF72C8}" destId="{9E5B73C6-CC0D-41FB-A32D-30BA84C651AC}" srcOrd="2" destOrd="0" presId="urn:microsoft.com/office/officeart/2018/2/layout/IconVerticalSolidList"/>
    <dgm:cxn modelId="{DF55F616-B9AA-464E-BE00-2A6D70B3B141}" type="presParOf" srcId="{B61BD221-D3B5-4FF3-BC2C-DD8173FF72C8}" destId="{F4146735-297B-4F2A-BFBE-63CB81902D84}" srcOrd="3" destOrd="0" presId="urn:microsoft.com/office/officeart/2018/2/layout/IconVerticalSolidList"/>
    <dgm:cxn modelId="{A491C546-BE2C-45D4-A104-46B45477AE61}" type="presParOf" srcId="{C3B8E1DA-8A4F-4D52-9D38-052CFB308C50}" destId="{0D78C671-7956-4BFC-AD64-6B8540D5A545}" srcOrd="1" destOrd="0" presId="urn:microsoft.com/office/officeart/2018/2/layout/IconVerticalSolidList"/>
    <dgm:cxn modelId="{89E89AC6-BF79-431F-BE58-156371F2D885}" type="presParOf" srcId="{C3B8E1DA-8A4F-4D52-9D38-052CFB308C50}" destId="{EC3B2D9C-71C0-4AE3-A617-AF8F550E72FF}" srcOrd="2" destOrd="0" presId="urn:microsoft.com/office/officeart/2018/2/layout/IconVerticalSolidList"/>
    <dgm:cxn modelId="{E3942C59-FA70-40FD-8E37-0EE2BAE24494}" type="presParOf" srcId="{EC3B2D9C-71C0-4AE3-A617-AF8F550E72FF}" destId="{F3647873-C456-4E5B-92CB-811B6A9ABF4A}" srcOrd="0" destOrd="0" presId="urn:microsoft.com/office/officeart/2018/2/layout/IconVerticalSolidList"/>
    <dgm:cxn modelId="{234D8869-7505-4A5F-BC5B-9AFA420C660D}" type="presParOf" srcId="{EC3B2D9C-71C0-4AE3-A617-AF8F550E72FF}" destId="{95995212-71CA-4712-995F-FED31BBBC81D}" srcOrd="1" destOrd="0" presId="urn:microsoft.com/office/officeart/2018/2/layout/IconVerticalSolidList"/>
    <dgm:cxn modelId="{55C4F1F7-4F69-4112-B874-80CF1825A5AD}" type="presParOf" srcId="{EC3B2D9C-71C0-4AE3-A617-AF8F550E72FF}" destId="{955687E8-0CFB-4504-97C7-4E26D87C7071}" srcOrd="2" destOrd="0" presId="urn:microsoft.com/office/officeart/2018/2/layout/IconVerticalSolidList"/>
    <dgm:cxn modelId="{A2C286F1-98B1-4666-9B5E-8F88371AF93A}" type="presParOf" srcId="{EC3B2D9C-71C0-4AE3-A617-AF8F550E72FF}" destId="{524344ED-244D-4E58-9F18-C48CF77D677F}" srcOrd="3" destOrd="0" presId="urn:microsoft.com/office/officeart/2018/2/layout/IconVerticalSolidList"/>
    <dgm:cxn modelId="{A30EF8A5-946D-4CA7-A00E-8003AF336555}" type="presParOf" srcId="{C3B8E1DA-8A4F-4D52-9D38-052CFB308C50}" destId="{6685EFDE-6101-482D-BF31-83CFF5D81822}" srcOrd="3" destOrd="0" presId="urn:microsoft.com/office/officeart/2018/2/layout/IconVerticalSolidList"/>
    <dgm:cxn modelId="{9576784C-B5F9-4499-8B3E-C7A95225809A}" type="presParOf" srcId="{C3B8E1DA-8A4F-4D52-9D38-052CFB308C50}" destId="{E6834377-494C-4A6D-8B91-528EE3359AA8}" srcOrd="4" destOrd="0" presId="urn:microsoft.com/office/officeart/2018/2/layout/IconVerticalSolidList"/>
    <dgm:cxn modelId="{7A10E6D5-39A7-447B-9DC0-18671DC3FA01}" type="presParOf" srcId="{E6834377-494C-4A6D-8B91-528EE3359AA8}" destId="{07BD1C0D-4330-4615-ADEA-767F3DF0AD99}" srcOrd="0" destOrd="0" presId="urn:microsoft.com/office/officeart/2018/2/layout/IconVerticalSolidList"/>
    <dgm:cxn modelId="{1D810CE7-61A8-4B32-89B8-3C18FBC1BA22}" type="presParOf" srcId="{E6834377-494C-4A6D-8B91-528EE3359AA8}" destId="{D4B8E6BC-E87F-443B-9393-615C98823E54}" srcOrd="1" destOrd="0" presId="urn:microsoft.com/office/officeart/2018/2/layout/IconVerticalSolidList"/>
    <dgm:cxn modelId="{FB8E9F61-95A6-4D4F-B99C-2C80F4179014}" type="presParOf" srcId="{E6834377-494C-4A6D-8B91-528EE3359AA8}" destId="{A42DF3E6-3A20-4E9E-BA1F-32C26DC0E828}" srcOrd="2" destOrd="0" presId="urn:microsoft.com/office/officeart/2018/2/layout/IconVerticalSolidList"/>
    <dgm:cxn modelId="{60A5CBAB-8645-46EA-9B10-45FF28267CD6}" type="presParOf" srcId="{E6834377-494C-4A6D-8B91-528EE3359AA8}" destId="{E7A76BE7-CC67-4587-BEB0-364C0841F5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5CD330-874F-4EA5-9CD1-53F115AA19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A6CD0D-B273-47A2-8BED-0D584D793C60}">
      <dgm:prSet/>
      <dgm:spPr/>
      <dgm:t>
        <a:bodyPr/>
        <a:lstStyle/>
        <a:p>
          <a:r>
            <a:rPr lang="en-US" dirty="0"/>
            <a:t>AWS Glue</a:t>
          </a:r>
        </a:p>
      </dgm:t>
    </dgm:pt>
    <dgm:pt modelId="{499CE225-EE9F-443D-9193-CDDC5C075805}" type="parTrans" cxnId="{5C3E76A9-C578-43D2-9C7D-26A136F0E4D0}">
      <dgm:prSet/>
      <dgm:spPr/>
      <dgm:t>
        <a:bodyPr/>
        <a:lstStyle/>
        <a:p>
          <a:endParaRPr lang="en-US"/>
        </a:p>
      </dgm:t>
    </dgm:pt>
    <dgm:pt modelId="{8EB763A4-5378-4D83-AE46-F805BA68C6E6}" type="sibTrans" cxnId="{5C3E76A9-C578-43D2-9C7D-26A136F0E4D0}">
      <dgm:prSet/>
      <dgm:spPr/>
      <dgm:t>
        <a:bodyPr/>
        <a:lstStyle/>
        <a:p>
          <a:endParaRPr lang="en-US"/>
        </a:p>
      </dgm:t>
    </dgm:pt>
    <dgm:pt modelId="{1FE63C0E-0A5D-4B94-852D-417D39704552}">
      <dgm:prSet/>
      <dgm:spPr/>
      <dgm:t>
        <a:bodyPr/>
        <a:lstStyle/>
        <a:p>
          <a:r>
            <a:rPr lang="en-US"/>
            <a:t>AWS S3 Bucket</a:t>
          </a:r>
        </a:p>
      </dgm:t>
    </dgm:pt>
    <dgm:pt modelId="{A65CF551-DBCA-4586-88B5-F65FB223E399}" type="parTrans" cxnId="{84401972-BA5F-4284-A581-BF92DFFCE046}">
      <dgm:prSet/>
      <dgm:spPr/>
      <dgm:t>
        <a:bodyPr/>
        <a:lstStyle/>
        <a:p>
          <a:endParaRPr lang="en-US"/>
        </a:p>
      </dgm:t>
    </dgm:pt>
    <dgm:pt modelId="{950EDCE1-6FFE-48FA-8A3C-B88B04B045E7}" type="sibTrans" cxnId="{84401972-BA5F-4284-A581-BF92DFFCE046}">
      <dgm:prSet/>
      <dgm:spPr/>
      <dgm:t>
        <a:bodyPr/>
        <a:lstStyle/>
        <a:p>
          <a:endParaRPr lang="en-US"/>
        </a:p>
      </dgm:t>
    </dgm:pt>
    <dgm:pt modelId="{3AD817E0-E27A-4947-99AF-6F4249AE58ED}">
      <dgm:prSet/>
      <dgm:spPr/>
      <dgm:t>
        <a:bodyPr/>
        <a:lstStyle/>
        <a:p>
          <a:r>
            <a:rPr lang="en-US"/>
            <a:t>AWS Athena</a:t>
          </a:r>
        </a:p>
      </dgm:t>
    </dgm:pt>
    <dgm:pt modelId="{D7469D8C-3E86-40DC-9E42-8F3D74935D92}" type="parTrans" cxnId="{7239903D-01DB-4F07-9A72-94C29AC3B6BB}">
      <dgm:prSet/>
      <dgm:spPr/>
      <dgm:t>
        <a:bodyPr/>
        <a:lstStyle/>
        <a:p>
          <a:endParaRPr lang="en-US"/>
        </a:p>
      </dgm:t>
    </dgm:pt>
    <dgm:pt modelId="{B3C32136-FCDF-498E-A7ED-4688C93E3B18}" type="sibTrans" cxnId="{7239903D-01DB-4F07-9A72-94C29AC3B6BB}">
      <dgm:prSet/>
      <dgm:spPr/>
      <dgm:t>
        <a:bodyPr/>
        <a:lstStyle/>
        <a:p>
          <a:endParaRPr lang="en-US"/>
        </a:p>
      </dgm:t>
    </dgm:pt>
    <dgm:pt modelId="{359D3A39-E578-4B12-9705-1628AB92C08F}">
      <dgm:prSet/>
      <dgm:spPr/>
      <dgm:t>
        <a:bodyPr/>
        <a:lstStyle/>
        <a:p>
          <a:r>
            <a:rPr lang="en-US" dirty="0" err="1"/>
            <a:t>MySql</a:t>
          </a:r>
          <a:r>
            <a:rPr lang="en-US" dirty="0"/>
            <a:t> Workbench</a:t>
          </a:r>
        </a:p>
      </dgm:t>
    </dgm:pt>
    <dgm:pt modelId="{FF8B63F3-C3FB-4AED-A0FB-63475510A6B7}" type="parTrans" cxnId="{045E96B5-2D95-4515-B459-6F759E0BBFF9}">
      <dgm:prSet/>
      <dgm:spPr/>
      <dgm:t>
        <a:bodyPr/>
        <a:lstStyle/>
        <a:p>
          <a:endParaRPr lang="en-US"/>
        </a:p>
      </dgm:t>
    </dgm:pt>
    <dgm:pt modelId="{BBAB8CD6-D901-4C67-9D8B-490E49370EB8}" type="sibTrans" cxnId="{045E96B5-2D95-4515-B459-6F759E0BBFF9}">
      <dgm:prSet/>
      <dgm:spPr/>
      <dgm:t>
        <a:bodyPr/>
        <a:lstStyle/>
        <a:p>
          <a:endParaRPr lang="en-US"/>
        </a:p>
      </dgm:t>
    </dgm:pt>
    <dgm:pt modelId="{D789DD30-12C3-47FD-AF28-D4E58919B003}">
      <dgm:prSet/>
      <dgm:spPr/>
      <dgm:t>
        <a:bodyPr/>
        <a:lstStyle/>
        <a:p>
          <a:r>
            <a:rPr lang="en-US"/>
            <a:t>Tableau</a:t>
          </a:r>
        </a:p>
      </dgm:t>
    </dgm:pt>
    <dgm:pt modelId="{F6E3F943-BE15-4EB4-BCAC-B007A7C14D99}" type="parTrans" cxnId="{D9FA7146-D823-41B3-A8F9-96A1E4EB6BD9}">
      <dgm:prSet/>
      <dgm:spPr/>
      <dgm:t>
        <a:bodyPr/>
        <a:lstStyle/>
        <a:p>
          <a:endParaRPr lang="en-US"/>
        </a:p>
      </dgm:t>
    </dgm:pt>
    <dgm:pt modelId="{05EF1502-E1F4-4734-BC56-BA697697217B}" type="sibTrans" cxnId="{D9FA7146-D823-41B3-A8F9-96A1E4EB6BD9}">
      <dgm:prSet/>
      <dgm:spPr/>
      <dgm:t>
        <a:bodyPr/>
        <a:lstStyle/>
        <a:p>
          <a:endParaRPr lang="en-US"/>
        </a:p>
      </dgm:t>
    </dgm:pt>
    <dgm:pt modelId="{985A3518-F43C-404F-9F5C-CD0A7214A0FE}" type="pres">
      <dgm:prSet presAssocID="{065CD330-874F-4EA5-9CD1-53F115AA1933}" presName="linear" presStyleCnt="0">
        <dgm:presLayoutVars>
          <dgm:animLvl val="lvl"/>
          <dgm:resizeHandles val="exact"/>
        </dgm:presLayoutVars>
      </dgm:prSet>
      <dgm:spPr/>
    </dgm:pt>
    <dgm:pt modelId="{9FF883EB-A11D-F348-991A-55E6AF250D98}" type="pres">
      <dgm:prSet presAssocID="{04A6CD0D-B273-47A2-8BED-0D584D793C60}" presName="parentText" presStyleLbl="node1" presStyleIdx="0" presStyleCnt="5" custLinFactNeighborX="7527" custLinFactNeighborY="32614">
        <dgm:presLayoutVars>
          <dgm:chMax val="0"/>
          <dgm:bulletEnabled val="1"/>
        </dgm:presLayoutVars>
      </dgm:prSet>
      <dgm:spPr/>
    </dgm:pt>
    <dgm:pt modelId="{DAFAE32C-757E-9E46-828B-EA135DF895D2}" type="pres">
      <dgm:prSet presAssocID="{8EB763A4-5378-4D83-AE46-F805BA68C6E6}" presName="spacer" presStyleCnt="0"/>
      <dgm:spPr/>
    </dgm:pt>
    <dgm:pt modelId="{57116B12-0CF9-9A46-B4CE-CBD7BE673A1A}" type="pres">
      <dgm:prSet presAssocID="{1FE63C0E-0A5D-4B94-852D-417D39704552}" presName="parentText" presStyleLbl="node1" presStyleIdx="1" presStyleCnt="5" custLinFactNeighborX="26464" custLinFactNeighborY="-30350">
        <dgm:presLayoutVars>
          <dgm:chMax val="0"/>
          <dgm:bulletEnabled val="1"/>
        </dgm:presLayoutVars>
      </dgm:prSet>
      <dgm:spPr/>
    </dgm:pt>
    <dgm:pt modelId="{9DBDE79D-C676-304E-9DCE-11E83C72F659}" type="pres">
      <dgm:prSet presAssocID="{950EDCE1-6FFE-48FA-8A3C-B88B04B045E7}" presName="spacer" presStyleCnt="0"/>
      <dgm:spPr/>
    </dgm:pt>
    <dgm:pt modelId="{AA3AC9C3-40B4-344C-AB86-53C4EE4945A5}" type="pres">
      <dgm:prSet presAssocID="{3AD817E0-E27A-4947-99AF-6F4249AE58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BDBB18F-BE02-D746-8D9F-2C529B02776C}" type="pres">
      <dgm:prSet presAssocID="{B3C32136-FCDF-498E-A7ED-4688C93E3B18}" presName="spacer" presStyleCnt="0"/>
      <dgm:spPr/>
    </dgm:pt>
    <dgm:pt modelId="{F274321C-B671-E047-BF5B-954A45AEDEF9}" type="pres">
      <dgm:prSet presAssocID="{359D3A39-E578-4B12-9705-1628AB92C0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BF1A63-BD7E-4148-8497-47D86A29A84B}" type="pres">
      <dgm:prSet presAssocID="{BBAB8CD6-D901-4C67-9D8B-490E49370EB8}" presName="spacer" presStyleCnt="0"/>
      <dgm:spPr/>
    </dgm:pt>
    <dgm:pt modelId="{3D1348C3-17F6-7D4F-94DF-1010D4210AB4}" type="pres">
      <dgm:prSet presAssocID="{D789DD30-12C3-47FD-AF28-D4E58919B00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39903D-01DB-4F07-9A72-94C29AC3B6BB}" srcId="{065CD330-874F-4EA5-9CD1-53F115AA1933}" destId="{3AD817E0-E27A-4947-99AF-6F4249AE58ED}" srcOrd="2" destOrd="0" parTransId="{D7469D8C-3E86-40DC-9E42-8F3D74935D92}" sibTransId="{B3C32136-FCDF-498E-A7ED-4688C93E3B18}"/>
    <dgm:cxn modelId="{C6430741-0639-F343-9D0B-F2687CBC3117}" type="presOf" srcId="{04A6CD0D-B273-47A2-8BED-0D584D793C60}" destId="{9FF883EB-A11D-F348-991A-55E6AF250D98}" srcOrd="0" destOrd="0" presId="urn:microsoft.com/office/officeart/2005/8/layout/vList2"/>
    <dgm:cxn modelId="{D9FA7146-D823-41B3-A8F9-96A1E4EB6BD9}" srcId="{065CD330-874F-4EA5-9CD1-53F115AA1933}" destId="{D789DD30-12C3-47FD-AF28-D4E58919B003}" srcOrd="4" destOrd="0" parTransId="{F6E3F943-BE15-4EB4-BCAC-B007A7C14D99}" sibTransId="{05EF1502-E1F4-4734-BC56-BA697697217B}"/>
    <dgm:cxn modelId="{84401972-BA5F-4284-A581-BF92DFFCE046}" srcId="{065CD330-874F-4EA5-9CD1-53F115AA1933}" destId="{1FE63C0E-0A5D-4B94-852D-417D39704552}" srcOrd="1" destOrd="0" parTransId="{A65CF551-DBCA-4586-88B5-F65FB223E399}" sibTransId="{950EDCE1-6FFE-48FA-8A3C-B88B04B045E7}"/>
    <dgm:cxn modelId="{0F796A84-4FF1-E749-A011-3C7701B3DFA6}" type="presOf" srcId="{D789DD30-12C3-47FD-AF28-D4E58919B003}" destId="{3D1348C3-17F6-7D4F-94DF-1010D4210AB4}" srcOrd="0" destOrd="0" presId="urn:microsoft.com/office/officeart/2005/8/layout/vList2"/>
    <dgm:cxn modelId="{BA5DFFA8-AFAB-7840-A94B-F781560699CA}" type="presOf" srcId="{3AD817E0-E27A-4947-99AF-6F4249AE58ED}" destId="{AA3AC9C3-40B4-344C-AB86-53C4EE4945A5}" srcOrd="0" destOrd="0" presId="urn:microsoft.com/office/officeart/2005/8/layout/vList2"/>
    <dgm:cxn modelId="{5C3E76A9-C578-43D2-9C7D-26A136F0E4D0}" srcId="{065CD330-874F-4EA5-9CD1-53F115AA1933}" destId="{04A6CD0D-B273-47A2-8BED-0D584D793C60}" srcOrd="0" destOrd="0" parTransId="{499CE225-EE9F-443D-9193-CDDC5C075805}" sibTransId="{8EB763A4-5378-4D83-AE46-F805BA68C6E6}"/>
    <dgm:cxn modelId="{045E96B5-2D95-4515-B459-6F759E0BBFF9}" srcId="{065CD330-874F-4EA5-9CD1-53F115AA1933}" destId="{359D3A39-E578-4B12-9705-1628AB92C08F}" srcOrd="3" destOrd="0" parTransId="{FF8B63F3-C3FB-4AED-A0FB-63475510A6B7}" sibTransId="{BBAB8CD6-D901-4C67-9D8B-490E49370EB8}"/>
    <dgm:cxn modelId="{AB29B6B9-A9B1-2441-A312-2C5839CFB7DC}" type="presOf" srcId="{1FE63C0E-0A5D-4B94-852D-417D39704552}" destId="{57116B12-0CF9-9A46-B4CE-CBD7BE673A1A}" srcOrd="0" destOrd="0" presId="urn:microsoft.com/office/officeart/2005/8/layout/vList2"/>
    <dgm:cxn modelId="{88531DDC-71C0-A042-A570-EE8C08337AE3}" type="presOf" srcId="{359D3A39-E578-4B12-9705-1628AB92C08F}" destId="{F274321C-B671-E047-BF5B-954A45AEDEF9}" srcOrd="0" destOrd="0" presId="urn:microsoft.com/office/officeart/2005/8/layout/vList2"/>
    <dgm:cxn modelId="{DE0C64F0-AC14-5B43-B907-7CB5BCAB2B34}" type="presOf" srcId="{065CD330-874F-4EA5-9CD1-53F115AA1933}" destId="{985A3518-F43C-404F-9F5C-CD0A7214A0FE}" srcOrd="0" destOrd="0" presId="urn:microsoft.com/office/officeart/2005/8/layout/vList2"/>
    <dgm:cxn modelId="{64539DB2-BC5A-AE47-B316-04AA97584367}" type="presParOf" srcId="{985A3518-F43C-404F-9F5C-CD0A7214A0FE}" destId="{9FF883EB-A11D-F348-991A-55E6AF250D98}" srcOrd="0" destOrd="0" presId="urn:microsoft.com/office/officeart/2005/8/layout/vList2"/>
    <dgm:cxn modelId="{8E7F96A0-16A5-9449-99FC-76D53531B2E2}" type="presParOf" srcId="{985A3518-F43C-404F-9F5C-CD0A7214A0FE}" destId="{DAFAE32C-757E-9E46-828B-EA135DF895D2}" srcOrd="1" destOrd="0" presId="urn:microsoft.com/office/officeart/2005/8/layout/vList2"/>
    <dgm:cxn modelId="{C55B9E74-62DE-B544-9C24-477F3EE5051E}" type="presParOf" srcId="{985A3518-F43C-404F-9F5C-CD0A7214A0FE}" destId="{57116B12-0CF9-9A46-B4CE-CBD7BE673A1A}" srcOrd="2" destOrd="0" presId="urn:microsoft.com/office/officeart/2005/8/layout/vList2"/>
    <dgm:cxn modelId="{984D0555-5B3F-0943-AF1B-F590AC869DA7}" type="presParOf" srcId="{985A3518-F43C-404F-9F5C-CD0A7214A0FE}" destId="{9DBDE79D-C676-304E-9DCE-11E83C72F659}" srcOrd="3" destOrd="0" presId="urn:microsoft.com/office/officeart/2005/8/layout/vList2"/>
    <dgm:cxn modelId="{927FA70D-6EF6-864D-A740-8AD3E85494A6}" type="presParOf" srcId="{985A3518-F43C-404F-9F5C-CD0A7214A0FE}" destId="{AA3AC9C3-40B4-344C-AB86-53C4EE4945A5}" srcOrd="4" destOrd="0" presId="urn:microsoft.com/office/officeart/2005/8/layout/vList2"/>
    <dgm:cxn modelId="{D18A612D-3255-6C4E-A287-73D73CE3945C}" type="presParOf" srcId="{985A3518-F43C-404F-9F5C-CD0A7214A0FE}" destId="{9BDBB18F-BE02-D746-8D9F-2C529B02776C}" srcOrd="5" destOrd="0" presId="urn:microsoft.com/office/officeart/2005/8/layout/vList2"/>
    <dgm:cxn modelId="{BD048184-4C65-2D4A-B77C-6CB9EC7A84BE}" type="presParOf" srcId="{985A3518-F43C-404F-9F5C-CD0A7214A0FE}" destId="{F274321C-B671-E047-BF5B-954A45AEDEF9}" srcOrd="6" destOrd="0" presId="urn:microsoft.com/office/officeart/2005/8/layout/vList2"/>
    <dgm:cxn modelId="{DDFDF625-A9E3-4C46-9722-D6BB741ECA10}" type="presParOf" srcId="{985A3518-F43C-404F-9F5C-CD0A7214A0FE}" destId="{46BF1A63-BD7E-4148-8497-47D86A29A84B}" srcOrd="7" destOrd="0" presId="urn:microsoft.com/office/officeart/2005/8/layout/vList2"/>
    <dgm:cxn modelId="{5BFD1E46-477B-814F-B32E-BEBF13EBD87A}" type="presParOf" srcId="{985A3518-F43C-404F-9F5C-CD0A7214A0FE}" destId="{3D1348C3-17F6-7D4F-94DF-1010D4210A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757EF-CC6C-477A-9841-207C55E0CFCB}">
      <dsp:nvSpPr>
        <dsp:cNvPr id="0" name=""/>
        <dsp:cNvSpPr/>
      </dsp:nvSpPr>
      <dsp:spPr>
        <a:xfrm>
          <a:off x="0" y="498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48238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E4856-A3DE-47C6-AB7F-7575C03C38CC}">
      <dsp:nvSpPr>
        <dsp:cNvPr id="0" name=""/>
        <dsp:cNvSpPr/>
      </dsp:nvSpPr>
      <dsp:spPr>
        <a:xfrm>
          <a:off x="352878" y="262970"/>
          <a:ext cx="641597" cy="641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46735-297B-4F2A-BFBE-63CB81902D84}">
      <dsp:nvSpPr>
        <dsp:cNvPr id="0" name=""/>
        <dsp:cNvSpPr/>
      </dsp:nvSpPr>
      <dsp:spPr>
        <a:xfrm>
          <a:off x="1347354" y="498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 Data categories and the relationships between them.</a:t>
          </a:r>
        </a:p>
      </dsp:txBody>
      <dsp:txXfrm>
        <a:off x="1347354" y="498"/>
        <a:ext cx="7693095" cy="1166540"/>
      </dsp:txXfrm>
    </dsp:sp>
    <dsp:sp modelId="{F3647873-C456-4E5B-92CB-811B6A9ABF4A}">
      <dsp:nvSpPr>
        <dsp:cNvPr id="0" name=""/>
        <dsp:cNvSpPr/>
      </dsp:nvSpPr>
      <dsp:spPr>
        <a:xfrm>
          <a:off x="0" y="1458673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99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5212-71CA-4712-995F-FED31BBBC81D}">
      <dsp:nvSpPr>
        <dsp:cNvPr id="0" name=""/>
        <dsp:cNvSpPr/>
      </dsp:nvSpPr>
      <dsp:spPr>
        <a:xfrm>
          <a:off x="352878" y="1721145"/>
          <a:ext cx="641597" cy="641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344ED-244D-4E58-9F18-C48CF77D677F}">
      <dsp:nvSpPr>
        <dsp:cNvPr id="0" name=""/>
        <dsp:cNvSpPr/>
      </dsp:nvSpPr>
      <dsp:spPr>
        <a:xfrm>
          <a:off x="1347354" y="1458673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 the Anomalies</a:t>
          </a:r>
        </a:p>
      </dsp:txBody>
      <dsp:txXfrm>
        <a:off x="1347354" y="1458673"/>
        <a:ext cx="7693095" cy="1166540"/>
      </dsp:txXfrm>
    </dsp:sp>
    <dsp:sp modelId="{07BD1C0D-4330-4615-ADEA-767F3DF0AD99}">
      <dsp:nvSpPr>
        <dsp:cNvPr id="0" name=""/>
        <dsp:cNvSpPr/>
      </dsp:nvSpPr>
      <dsp:spPr>
        <a:xfrm>
          <a:off x="0" y="2916849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8E6BC-E87F-443B-9393-615C98823E54}">
      <dsp:nvSpPr>
        <dsp:cNvPr id="0" name=""/>
        <dsp:cNvSpPr/>
      </dsp:nvSpPr>
      <dsp:spPr>
        <a:xfrm>
          <a:off x="352878" y="3179320"/>
          <a:ext cx="641597" cy="641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76BE7-CC67-4587-BEB0-364C0841F567}">
      <dsp:nvSpPr>
        <dsp:cNvPr id="0" name=""/>
        <dsp:cNvSpPr/>
      </dsp:nvSpPr>
      <dsp:spPr>
        <a:xfrm>
          <a:off x="1347354" y="2916849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get insights from the data</a:t>
          </a:r>
        </a:p>
      </dsp:txBody>
      <dsp:txXfrm>
        <a:off x="1347354" y="2916849"/>
        <a:ext cx="7693095" cy="1166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883EB-A11D-F348-991A-55E6AF250D98}">
      <dsp:nvSpPr>
        <dsp:cNvPr id="0" name=""/>
        <dsp:cNvSpPr/>
      </dsp:nvSpPr>
      <dsp:spPr>
        <a:xfrm>
          <a:off x="0" y="90479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AWS Glue</a:t>
          </a:r>
        </a:p>
      </dsp:txBody>
      <dsp:txXfrm>
        <a:off x="38638" y="129117"/>
        <a:ext cx="4246751" cy="714229"/>
      </dsp:txXfrm>
    </dsp:sp>
    <dsp:sp modelId="{57116B12-0CF9-9A46-B4CE-CBD7BE673A1A}">
      <dsp:nvSpPr>
        <dsp:cNvPr id="0" name=""/>
        <dsp:cNvSpPr/>
      </dsp:nvSpPr>
      <dsp:spPr>
        <a:xfrm>
          <a:off x="0" y="91718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S3 Bucket</a:t>
          </a:r>
        </a:p>
      </dsp:txBody>
      <dsp:txXfrm>
        <a:off x="38638" y="955821"/>
        <a:ext cx="4246751" cy="714229"/>
      </dsp:txXfrm>
    </dsp:sp>
    <dsp:sp modelId="{AA3AC9C3-40B4-344C-AB86-53C4EE4945A5}">
      <dsp:nvSpPr>
        <dsp:cNvPr id="0" name=""/>
        <dsp:cNvSpPr/>
      </dsp:nvSpPr>
      <dsp:spPr>
        <a:xfrm>
          <a:off x="0" y="183257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Athena</a:t>
          </a:r>
        </a:p>
      </dsp:txBody>
      <dsp:txXfrm>
        <a:off x="38638" y="1871211"/>
        <a:ext cx="4246751" cy="714229"/>
      </dsp:txXfrm>
    </dsp:sp>
    <dsp:sp modelId="{F274321C-B671-E047-BF5B-954A45AEDEF9}">
      <dsp:nvSpPr>
        <dsp:cNvPr id="0" name=""/>
        <dsp:cNvSpPr/>
      </dsp:nvSpPr>
      <dsp:spPr>
        <a:xfrm>
          <a:off x="0" y="2719118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MySql</a:t>
          </a:r>
          <a:r>
            <a:rPr lang="en-US" sz="3300" kern="1200" dirty="0"/>
            <a:t> Workbench</a:t>
          </a:r>
        </a:p>
      </dsp:txBody>
      <dsp:txXfrm>
        <a:off x="38638" y="2757756"/>
        <a:ext cx="4246751" cy="714229"/>
      </dsp:txXfrm>
    </dsp:sp>
    <dsp:sp modelId="{3D1348C3-17F6-7D4F-94DF-1010D4210AB4}">
      <dsp:nvSpPr>
        <dsp:cNvPr id="0" name=""/>
        <dsp:cNvSpPr/>
      </dsp:nvSpPr>
      <dsp:spPr>
        <a:xfrm>
          <a:off x="0" y="360566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Tableau</a:t>
          </a:r>
        </a:p>
      </dsp:txBody>
      <dsp:txXfrm>
        <a:off x="38638" y="3644301"/>
        <a:ext cx="4246751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3987CA2-D7B8-4999-8125-C019853A5D5E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FC09263-866D-4796-8626-C1368ED6648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F81FBF4-34EF-4258-BC2B-03751706EFD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6FE6DA5-E48C-4A36-9CF2-4E9C3B19E29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2713CAC-90D0-4B4A-A509-A44F3FABE1E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7084DC1-575E-42CF-81B3-DC1244505D7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A28472-7629-4CA6-B023-032A3ACBABC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A0E915C-BD3E-4C4E-B7A5-CF5372284E9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D51778-4551-4B34-8CFA-974135A713F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823120-16B6-4610-8A9C-99F376FADC0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ight Triangle 10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" name="Straight Connector 15"/>
          <p:cNvCxnSpPr/>
          <p:nvPr/>
        </p:nvCxnSpPr>
        <p:spPr>
          <a:xfrm flipV="1">
            <a:off x="0" y="0"/>
            <a:ext cx="6030720" cy="300456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683360" y="861120"/>
            <a:ext cx="4428000" cy="51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3" name="Straight Connector 17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375600" y="2005920"/>
            <a:ext cx="4853160" cy="16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5" name="Straight Connector 8"/>
          <p:cNvCxnSpPr/>
          <p:nvPr/>
        </p:nvCxnSpPr>
        <p:spPr>
          <a:xfrm flipV="1">
            <a:off x="-17640" y="4699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20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" name="Group 26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82" name="Diagonal Stripe 27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83" name="Straight Connector 28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84" name="Parallelogram 29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85" name="Parallelogram 30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21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 idx="9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0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9A0CED-0F3D-4547-84A5-8D82C25FE167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18760" y="209160"/>
            <a:ext cx="10834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ight Triangle 18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Parallelogram 16"/>
          <p:cNvSpPr/>
          <p:nvPr/>
        </p:nvSpPr>
        <p:spPr>
          <a:xfrm rot="19959000">
            <a:off x="-637200" y="3588120"/>
            <a:ext cx="3859920" cy="1746720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93" name="Straight Connector 17"/>
          <p:cNvCxnSpPr/>
          <p:nvPr/>
        </p:nvCxnSpPr>
        <p:spPr>
          <a:xfrm flipV="1">
            <a:off x="0" y="1009800"/>
            <a:ext cx="1785600" cy="90792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3800" y="1987560"/>
            <a:ext cx="491112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283800" y="3791880"/>
            <a:ext cx="4911120" cy="91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96" name="Straight Connector 20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97" name="Parallelogram 24"/>
          <p:cNvSpPr/>
          <p:nvPr/>
        </p:nvSpPr>
        <p:spPr>
          <a:xfrm>
            <a:off x="7754040" y="0"/>
            <a:ext cx="2258280" cy="742320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98" name="Straight Connector 25"/>
          <p:cNvCxnSpPr/>
          <p:nvPr/>
        </p:nvCxnSpPr>
        <p:spPr>
          <a:xfrm flipV="1">
            <a:off x="0" y="408240"/>
            <a:ext cx="6595560" cy="340380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683360" y="861120"/>
            <a:ext cx="4428000" cy="51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00" name="Straight Connector 15"/>
          <p:cNvCxnSpPr/>
          <p:nvPr/>
        </p:nvCxnSpPr>
        <p:spPr>
          <a:xfrm flipV="1">
            <a:off x="-17640" y="5266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  <p:sp>
        <p:nvSpPr>
          <p:cNvPr id="101" name="Parallelogram 23"/>
          <p:cNvSpPr/>
          <p:nvPr/>
        </p:nvSpPr>
        <p:spPr>
          <a:xfrm rot="19959000">
            <a:off x="-138960" y="3407040"/>
            <a:ext cx="1438200" cy="23616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body"/>
          </p:nvPr>
        </p:nvSpPr>
        <p:spPr>
          <a:xfrm>
            <a:off x="531360" y="3196800"/>
            <a:ext cx="4942440" cy="29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Right Triangle 23"/>
          <p:cNvSpPr/>
          <p:nvPr/>
        </p:nvSpPr>
        <p:spPr>
          <a:xfrm flipH="1" flipV="1">
            <a:off x="1838520" y="0"/>
            <a:ext cx="10351800" cy="563832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" name="Parallelogram 24"/>
          <p:cNvSpPr/>
          <p:nvPr/>
        </p:nvSpPr>
        <p:spPr>
          <a:xfrm flipH="1">
            <a:off x="2977560" y="0"/>
            <a:ext cx="4120920" cy="130788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05" name="Straight Connector 33"/>
          <p:cNvCxnSpPr/>
          <p:nvPr/>
        </p:nvCxnSpPr>
        <p:spPr>
          <a:xfrm flipV="1">
            <a:off x="6375240" y="5046840"/>
            <a:ext cx="1524960" cy="180396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31360" y="2563560"/>
            <a:ext cx="7342200" cy="6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CLICK TO SUBTITLE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title"/>
          </p:nvPr>
        </p:nvSpPr>
        <p:spPr>
          <a:xfrm>
            <a:off x="531360" y="1308600"/>
            <a:ext cx="7342200" cy="121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96604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</a:t>
            </a:r>
            <a:br>
              <a:rPr sz="4400"/>
            </a:b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603840" y="0"/>
            <a:ext cx="5587560" cy="6872040"/>
          </a:xfrm>
          <a:prstGeom prst="rect">
            <a:avLst/>
          </a:prstGeom>
          <a:solidFill>
            <a:schemeClr val="lt1">
              <a:lumMod val="8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ftr" idx="11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sldNum" idx="12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664461E-64BD-4782-878B-CF4398333A5B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ight Triangle 34"/>
          <p:cNvSpPr/>
          <p:nvPr/>
        </p:nvSpPr>
        <p:spPr>
          <a:xfrm flipH="1" flipV="1">
            <a:off x="1838520" y="0"/>
            <a:ext cx="10351800" cy="563832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6170040" y="1434960"/>
            <a:ext cx="6021360" cy="5422680"/>
          </a:xfrm>
          <a:prstGeom prst="rect">
            <a:avLst/>
          </a:prstGeom>
          <a:solidFill>
            <a:schemeClr val="lt1">
              <a:lumMod val="85000"/>
            </a:schemeClr>
          </a:solidFill>
          <a:ln w="0">
            <a:noFill/>
          </a:ln>
        </p:spPr>
        <p:txBody>
          <a:bodyPr lIns="90000" rIns="365760" tIns="45000" bIns="45000" anchor="ctr">
            <a:no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31360" y="3196800"/>
            <a:ext cx="4942440" cy="29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arallelogram 24"/>
          <p:cNvSpPr/>
          <p:nvPr/>
        </p:nvSpPr>
        <p:spPr>
          <a:xfrm flipH="1">
            <a:off x="2977560" y="0"/>
            <a:ext cx="4120920" cy="130788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15" name="Straight Connector 33"/>
          <p:cNvCxnSpPr/>
          <p:nvPr/>
        </p:nvCxnSpPr>
        <p:spPr>
          <a:xfrm flipV="1">
            <a:off x="10352160" y="1185120"/>
            <a:ext cx="1839960" cy="163440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31360" y="2563560"/>
            <a:ext cx="7342200" cy="6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CLICK TO SUBTITLE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16"/>
          <p:cNvSpPr/>
          <p:nvPr/>
        </p:nvSpPr>
        <p:spPr>
          <a:xfrm>
            <a:off x="11079000" y="2376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title"/>
          </p:nvPr>
        </p:nvSpPr>
        <p:spPr>
          <a:xfrm>
            <a:off x="531360" y="1308600"/>
            <a:ext cx="7342200" cy="121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96604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</a:t>
            </a:r>
            <a:br>
              <a:rPr sz="4400"/>
            </a:b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13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14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65DAB4-335E-47A0-BD05-FC248D47171C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21"/>
          <p:cNvCxnSpPr/>
          <p:nvPr/>
        </p:nvCxnSpPr>
        <p:spPr>
          <a:xfrm flipH="1" flipV="1">
            <a:off x="-9000" y="3633840"/>
            <a:ext cx="1912680" cy="157320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grpSp>
        <p:nvGrpSpPr>
          <p:cNvPr id="122" name="Group 22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123" name="Diagonal Stripe 25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124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125" name="Parallelogram 29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520560" y="2104920"/>
            <a:ext cx="5474880" cy="78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20560" y="2886120"/>
            <a:ext cx="5474880" cy="323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186600" y="2104920"/>
            <a:ext cx="5475240" cy="78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186600" y="2886120"/>
            <a:ext cx="5475240" cy="323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520560" y="1377000"/>
            <a:ext cx="7368120" cy="6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CLICK TO SUBTITLE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1" name="TextBox 24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arallelogram 35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ftr" idx="15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sldNum" idx="16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80F449-0F50-4025-B4BC-C45D94D8786E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8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5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7" name="Group 27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138" name="Diagonal Stripe 28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139" name="Straight Connector 29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140" name="Parallelogram 30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41" name="Parallelogram 32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520560" y="1377000"/>
            <a:ext cx="7368120" cy="6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CLICK TO SUBTITLE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17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8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DA751E-69D1-4B08-B74A-07168649503E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31720" y="2005920"/>
            <a:ext cx="5225400" cy="40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Text here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body"/>
          </p:nvPr>
        </p:nvSpPr>
        <p:spPr>
          <a:xfrm>
            <a:off x="5796000" y="2005920"/>
            <a:ext cx="5718960" cy="408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chart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531360" y="2664720"/>
            <a:ext cx="10992960" cy="343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table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TextBox 15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0" name="Group 25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151" name="Diagonal Stripe 26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152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153" name="Parallelogram 32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54" name="Parallelogram 35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20560" y="1377000"/>
            <a:ext cx="7368120" cy="60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CLICK TO SUBTITLE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ftr" idx="19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sldNum" idx="20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FD5A11A-7C98-4482-8901-1602D763C5CB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ight Triangle 3"/>
          <p:cNvSpPr/>
          <p:nvPr/>
        </p:nvSpPr>
        <p:spPr>
          <a:xfrm flipV="1">
            <a:off x="0" y="-720"/>
            <a:ext cx="11747160" cy="629892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359280" y="326520"/>
            <a:ext cx="11473200" cy="6204600"/>
          </a:xfrm>
          <a:prstGeom prst="rect">
            <a:avLst/>
          </a:prstGeom>
          <a:solidFill>
            <a:schemeClr val="lt1">
              <a:lumMod val="85000"/>
            </a:schemeClr>
          </a:solidFill>
          <a:ln w="0">
            <a:noFill/>
          </a:ln>
        </p:spPr>
        <p:txBody>
          <a:bodyPr lIns="0" rIns="90000" tIns="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100" spc="-1" strike="noStrike">
                <a:solidFill>
                  <a:schemeClr val="dk1"/>
                </a:solidFill>
                <a:latin typeface="Times New Roman"/>
              </a:rPr>
              <a:t>Insert or Drag and Drop Image Here</a:t>
            </a:r>
            <a:endParaRPr b="0" lang="en-US" sz="11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61" name="Straight Connector 5"/>
          <p:cNvCxnSpPr/>
          <p:nvPr/>
        </p:nvCxnSpPr>
        <p:spPr>
          <a:xfrm flipV="1">
            <a:off x="0" y="5344560"/>
            <a:ext cx="2362320" cy="1241640"/>
          </a:xfrm>
          <a:prstGeom prst="straightConnector1">
            <a:avLst/>
          </a:prstGeom>
          <a:ln>
            <a:solidFill>
              <a:srgbClr val="ffffff">
                <a:lumMod val="50000"/>
              </a:srgbClr>
            </a:solidFill>
          </a:ln>
        </p:spPr>
      </p:cxn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359280" y="558720"/>
            <a:ext cx="8332920" cy="939600"/>
          </a:xfrm>
          <a:prstGeom prst="rect">
            <a:avLst/>
          </a:prstGeom>
          <a:solidFill>
            <a:schemeClr val="lt1">
              <a:alpha val="90000"/>
            </a:schemeClr>
          </a:solidFill>
          <a:ln w="0">
            <a:noFill/>
          </a:ln>
        </p:spPr>
        <p:txBody>
          <a:bodyPr lIns="288000" rIns="91440" tIns="4572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dk1"/>
                </a:solidFill>
                <a:latin typeface="Calibri"/>
              </a:rPr>
              <a:t>Add Caption Here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375600" y="1820880"/>
            <a:ext cx="4853160" cy="16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23080" y="3461040"/>
            <a:ext cx="344556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Name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823080" y="3839400"/>
            <a:ext cx="344556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Phone Number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823080" y="4216680"/>
            <a:ext cx="34455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Email 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823080" y="4595040"/>
            <a:ext cx="3445560" cy="2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Company Website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8" name="Shape 4157"/>
          <p:cNvSpPr/>
          <p:nvPr/>
        </p:nvSpPr>
        <p:spPr>
          <a:xfrm>
            <a:off x="6458760" y="3505320"/>
            <a:ext cx="258480" cy="258480"/>
          </a:xfrm>
          <a:custGeom>
            <a:avLst/>
            <a:gdLst>
              <a:gd name="textAreaLeft" fmla="*/ 0 w 258480"/>
              <a:gd name="textAreaRight" fmla="*/ 258840 w 258480"/>
              <a:gd name="textAreaTop" fmla="*/ 0 h 258480"/>
              <a:gd name="textAreaBottom" fmla="*/ 258840 h 258480"/>
            </a:gdLst>
            <a:ahLst/>
            <a:rect l="textAreaLeft" t="textAreaTop" r="textAreaRight" b="textAreaBottom"/>
            <a:pathLst>
              <a:path w="21600" h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latin typeface="Gill Sans SemiBold"/>
              <a:ea typeface="Gill Sans SemiBold"/>
            </a:endParaRPr>
          </a:p>
        </p:txBody>
      </p:sp>
      <p:sp>
        <p:nvSpPr>
          <p:cNvPr id="169" name="Shape 4186"/>
          <p:cNvSpPr/>
          <p:nvPr/>
        </p:nvSpPr>
        <p:spPr>
          <a:xfrm>
            <a:off x="6507720" y="3898080"/>
            <a:ext cx="161280" cy="295560"/>
          </a:xfrm>
          <a:custGeom>
            <a:avLst/>
            <a:gdLst>
              <a:gd name="textAreaLeft" fmla="*/ 0 w 161280"/>
              <a:gd name="textAreaRight" fmla="*/ 161640 w 161280"/>
              <a:gd name="textAreaTop" fmla="*/ 0 h 295560"/>
              <a:gd name="textAreaBottom" fmla="*/ 295920 h 295560"/>
            </a:gdLst>
            <a:ahLst/>
            <a:rect l="textAreaLeft" t="textAreaTop" r="textAreaRight" b="textAreaBottom"/>
            <a:pathLst>
              <a:path w="21600" h="2160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latin typeface="Gill Sans SemiBold"/>
              <a:ea typeface="Gill Sans SemiBold"/>
            </a:endParaRPr>
          </a:p>
        </p:txBody>
      </p:sp>
      <p:sp>
        <p:nvSpPr>
          <p:cNvPr id="170" name="Shape 4379"/>
          <p:cNvSpPr/>
          <p:nvPr/>
        </p:nvSpPr>
        <p:spPr>
          <a:xfrm>
            <a:off x="6458760" y="4327920"/>
            <a:ext cx="258480" cy="187920"/>
          </a:xfrm>
          <a:custGeom>
            <a:avLst/>
            <a:gdLst>
              <a:gd name="textAreaLeft" fmla="*/ 0 w 258480"/>
              <a:gd name="textAreaRight" fmla="*/ 258840 w 258480"/>
              <a:gd name="textAreaTop" fmla="*/ 0 h 187920"/>
              <a:gd name="textAreaBottom" fmla="*/ 188280 h 187920"/>
            </a:gdLst>
            <a:ahLst/>
            <a:rect l="textAreaLeft" t="textAreaTop" r="textAreaRight" b="textAreaBottom"/>
            <a:pathLst>
              <a:path w="21600" h="2160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latin typeface="Gill Sans SemiBold"/>
              <a:ea typeface="Gill Sans SemiBold"/>
            </a:endParaRPr>
          </a:p>
        </p:txBody>
      </p:sp>
      <p:sp>
        <p:nvSpPr>
          <p:cNvPr id="171" name="Shape 4487"/>
          <p:cNvSpPr/>
          <p:nvPr/>
        </p:nvSpPr>
        <p:spPr>
          <a:xfrm>
            <a:off x="6471720" y="4650120"/>
            <a:ext cx="232920" cy="232920"/>
          </a:xfrm>
          <a:custGeom>
            <a:avLst/>
            <a:gdLst>
              <a:gd name="textAreaLeft" fmla="*/ 0 w 232920"/>
              <a:gd name="textAreaRight" fmla="*/ 233280 w 232920"/>
              <a:gd name="textAreaTop" fmla="*/ 0 h 232920"/>
              <a:gd name="textAreaBottom" fmla="*/ 233280 h 232920"/>
            </a:gdLst>
            <a:ahLst/>
            <a:rect l="textAreaLeft" t="textAreaTop" r="textAreaRight" b="textAreaBottom"/>
            <a:pathLst>
              <a:path w="21600" h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3000" spc="-1" strike="noStrike">
              <a:solidFill>
                <a:srgbClr val="ffffff"/>
              </a:solidFill>
              <a:latin typeface="Gill Sans SemiBold"/>
              <a:ea typeface="Gill Sans SemiBold"/>
            </a:endParaRPr>
          </a:p>
        </p:txBody>
      </p:sp>
      <p:sp>
        <p:nvSpPr>
          <p:cNvPr id="172" name="Right Triangle 20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73" name="Straight Connector 21"/>
          <p:cNvCxnSpPr/>
          <p:nvPr/>
        </p:nvCxnSpPr>
        <p:spPr>
          <a:xfrm flipV="1">
            <a:off x="0" y="0"/>
            <a:ext cx="6030720" cy="300456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cxnSp>
        <p:nvCxnSpPr>
          <p:cNvPr id="174" name="Straight Connector 22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cxnSp>
        <p:nvCxnSpPr>
          <p:cNvPr id="175" name="Straight Connector 23"/>
          <p:cNvCxnSpPr/>
          <p:nvPr/>
        </p:nvCxnSpPr>
        <p:spPr>
          <a:xfrm flipV="1">
            <a:off x="-17640" y="4699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1683360" y="861120"/>
            <a:ext cx="4428000" cy="51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10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7" name="Straight Connector 15"/>
          <p:cNvCxnSpPr/>
          <p:nvPr/>
        </p:nvCxnSpPr>
        <p:spPr>
          <a:xfrm flipV="1">
            <a:off x="0" y="0"/>
            <a:ext cx="6030720" cy="300456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cxnSp>
        <p:nvCxnSpPr>
          <p:cNvPr id="8" name="Straight Connector 17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375600" y="2005920"/>
            <a:ext cx="4853160" cy="16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0" name="Straight Connector 8"/>
          <p:cNvCxnSpPr/>
          <p:nvPr/>
        </p:nvCxnSpPr>
        <p:spPr>
          <a:xfrm flipV="1">
            <a:off x="-17640" y="4699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8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" name="Parallelogram 16"/>
          <p:cNvSpPr/>
          <p:nvPr/>
        </p:nvSpPr>
        <p:spPr>
          <a:xfrm rot="19959000">
            <a:off x="-637200" y="3588120"/>
            <a:ext cx="3859920" cy="1746720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3" name="Straight Connector 17"/>
          <p:cNvCxnSpPr/>
          <p:nvPr/>
        </p:nvCxnSpPr>
        <p:spPr>
          <a:xfrm flipV="1">
            <a:off x="0" y="1009800"/>
            <a:ext cx="1785600" cy="90792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3800" y="1987560"/>
            <a:ext cx="491112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3800" y="3791880"/>
            <a:ext cx="4911120" cy="91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299" strike="noStrike">
                <a:solidFill>
                  <a:schemeClr val="accent6"/>
                </a:solidFill>
                <a:latin typeface="Calibri"/>
              </a:rPr>
              <a:t>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16" name="Straight Connector 20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17" name="Parallelogram 24"/>
          <p:cNvSpPr/>
          <p:nvPr/>
        </p:nvSpPr>
        <p:spPr>
          <a:xfrm>
            <a:off x="7754040" y="0"/>
            <a:ext cx="2258280" cy="742320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8" name="Straight Connector 25"/>
          <p:cNvCxnSpPr/>
          <p:nvPr/>
        </p:nvCxnSpPr>
        <p:spPr>
          <a:xfrm flipV="1">
            <a:off x="0" y="408240"/>
            <a:ext cx="6595560" cy="340380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cxnSp>
        <p:nvCxnSpPr>
          <p:cNvPr id="19" name="Straight Connector 15"/>
          <p:cNvCxnSpPr/>
          <p:nvPr/>
        </p:nvCxnSpPr>
        <p:spPr>
          <a:xfrm flipV="1">
            <a:off x="-17640" y="5266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  <p:sp>
        <p:nvSpPr>
          <p:cNvPr id="20" name="Parallelogram 23"/>
          <p:cNvSpPr/>
          <p:nvPr/>
        </p:nvSpPr>
        <p:spPr>
          <a:xfrm rot="19959000">
            <a:off x="-138960" y="3407040"/>
            <a:ext cx="1438200" cy="23616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1"/>
          <p:cNvCxnSpPr/>
          <p:nvPr/>
        </p:nvCxnSpPr>
        <p:spPr>
          <a:xfrm flipH="1" flipV="1">
            <a:off x="-9000" y="3633840"/>
            <a:ext cx="1912680" cy="157320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grpSp>
        <p:nvGrpSpPr>
          <p:cNvPr id="22" name="Group 22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23" name="Diagonal Stripe 25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24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25" name="Parallelogram 29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6" name="TextBox 24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6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arallelogram 35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ftr" idx="1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2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A039-F402-4593-9777-7E80A938B71F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18760" y="1671840"/>
            <a:ext cx="10834920" cy="450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21"/>
          <p:cNvCxnSpPr/>
          <p:nvPr/>
        </p:nvCxnSpPr>
        <p:spPr>
          <a:xfrm flipH="1" flipV="1">
            <a:off x="-9000" y="3633840"/>
            <a:ext cx="1912680" cy="157320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grpSp>
        <p:nvGrpSpPr>
          <p:cNvPr id="33" name="Group 22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34" name="Diagonal Stripe 25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35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36" name="Parallelogram 29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7" name="TextBox 24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6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arallelogram 35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ftr" idx="3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4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BB12E8-CC54-45D9-AB46-57F5F2F6E3DE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29560" y="1650960"/>
            <a:ext cx="518112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172200" y="1650960"/>
            <a:ext cx="518112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21"/>
          <p:cNvCxnSpPr/>
          <p:nvPr/>
        </p:nvCxnSpPr>
        <p:spPr>
          <a:xfrm flipH="1" flipV="1">
            <a:off x="-9000" y="3633840"/>
            <a:ext cx="1912680" cy="157320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grpSp>
        <p:nvGrpSpPr>
          <p:cNvPr id="45" name="Group 22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46" name="Diagonal Stripe 25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47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48" name="Parallelogram 29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49" name="TextBox 24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6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arallelogram 35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ftr" idx="5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6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733EF8-233D-4EEA-914C-157AACEE99BA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Click to Edit Master Title Style 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8760" y="1681200"/>
            <a:ext cx="538200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6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6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518760" y="2505240"/>
            <a:ext cx="539136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Triangle 10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9" name="Straight Connector 15"/>
          <p:cNvCxnSpPr/>
          <p:nvPr/>
        </p:nvCxnSpPr>
        <p:spPr>
          <a:xfrm flipV="1">
            <a:off x="0" y="0"/>
            <a:ext cx="6030720" cy="300456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cxnSp>
        <p:nvCxnSpPr>
          <p:cNvPr id="60" name="Straight Connector 17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9280" y="4374000"/>
            <a:ext cx="5311080" cy="13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62" name="Straight Connector 8"/>
          <p:cNvCxnSpPr/>
          <p:nvPr/>
        </p:nvCxnSpPr>
        <p:spPr>
          <a:xfrm flipV="1">
            <a:off x="-17640" y="4699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19280" y="5700960"/>
            <a:ext cx="5311080" cy="93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accent6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161400" y="2290680"/>
            <a:ext cx="5803200" cy="434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eab2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IN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Triangle 10"/>
          <p:cNvSpPr/>
          <p:nvPr/>
        </p:nvSpPr>
        <p:spPr>
          <a:xfrm flipV="1">
            <a:off x="0" y="0"/>
            <a:ext cx="10625040" cy="540360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66" name="Straight Connector 15"/>
          <p:cNvCxnSpPr/>
          <p:nvPr/>
        </p:nvCxnSpPr>
        <p:spPr>
          <a:xfrm flipV="1">
            <a:off x="0" y="0"/>
            <a:ext cx="6030720" cy="3004560"/>
          </a:xfrm>
          <a:prstGeom prst="straightConnector1">
            <a:avLst/>
          </a:prstGeom>
          <a:ln>
            <a:solidFill>
              <a:srgbClr val="ffffff">
                <a:lumMod val="65000"/>
              </a:srgbClr>
            </a:solidFill>
          </a:ln>
        </p:spPr>
      </p:cxnSp>
      <p:cxnSp>
        <p:nvCxnSpPr>
          <p:cNvPr id="67" name="Straight Connector 17"/>
          <p:cNvCxnSpPr/>
          <p:nvPr/>
        </p:nvCxnSpPr>
        <p:spPr>
          <a:xfrm flipV="1">
            <a:off x="9003960" y="3924000"/>
            <a:ext cx="3188160" cy="1689480"/>
          </a:xfrm>
          <a:prstGeom prst="straightConnector1">
            <a:avLst/>
          </a:prstGeom>
          <a:ln>
            <a:solidFill>
              <a:srgbClr val="eab200"/>
            </a:solidFill>
          </a:ln>
        </p:spPr>
      </p:cxn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19280" y="4374000"/>
            <a:ext cx="5311080" cy="132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Click To Edit Master Title Style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69" name="Straight Connector 8"/>
          <p:cNvCxnSpPr/>
          <p:nvPr/>
        </p:nvCxnSpPr>
        <p:spPr>
          <a:xfrm flipV="1">
            <a:off x="-17640" y="4699800"/>
            <a:ext cx="1919880" cy="1001520"/>
          </a:xfrm>
          <a:prstGeom prst="straightConnector1">
            <a:avLst/>
          </a:prstGeom>
          <a:ln>
            <a:solidFill>
              <a:srgbClr val="00194c"/>
            </a:solidFill>
          </a:ln>
        </p:spPr>
      </p:cxn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19280" y="5700960"/>
            <a:ext cx="5311080" cy="93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accent6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49960" y="2271960"/>
            <a:ext cx="5714640" cy="436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7"/>
          <p:cNvSpPr/>
          <p:nvPr/>
        </p:nvSpPr>
        <p:spPr>
          <a:xfrm>
            <a:off x="11078280" y="235800"/>
            <a:ext cx="80280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400" spc="-1" strike="noStrike">
                <a:solidFill>
                  <a:schemeClr val="accent1"/>
                </a:solidFill>
                <a:latin typeface="Arial Black"/>
              </a:rPr>
              <a:t>FR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" name="Group 25"/>
          <p:cNvGrpSpPr/>
          <p:nvPr/>
        </p:nvGrpSpPr>
        <p:grpSpPr>
          <a:xfrm>
            <a:off x="7561080" y="0"/>
            <a:ext cx="4767120" cy="3540600"/>
            <a:chOff x="7561080" y="0"/>
            <a:chExt cx="4767120" cy="3540600"/>
          </a:xfrm>
        </p:grpSpPr>
        <p:sp>
          <p:nvSpPr>
            <p:cNvPr id="74" name="Diagonal Stripe 26"/>
            <p:cNvSpPr/>
            <p:nvPr/>
          </p:nvSpPr>
          <p:spPr>
            <a:xfrm flipH="1">
              <a:off x="7560720" y="0"/>
              <a:ext cx="4639320" cy="3540600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cxnSp>
          <p:nvCxnSpPr>
            <p:cNvPr id="75" name="Straight Connector 27"/>
            <p:cNvCxnSpPr/>
            <p:nvPr/>
          </p:nvCxnSpPr>
          <p:spPr>
            <a:xfrm flipH="1" flipV="1">
              <a:off x="9526320" y="0"/>
              <a:ext cx="1241280" cy="964080"/>
            </a:xfrm>
            <a:prstGeom prst="straightConnector1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cxnSp>
        <p:sp>
          <p:nvSpPr>
            <p:cNvPr id="76" name="Parallelogram 28"/>
            <p:cNvSpPr/>
            <p:nvPr/>
          </p:nvSpPr>
          <p:spPr>
            <a:xfrm flipH="1" rot="2178600">
              <a:off x="11038680" y="1199880"/>
              <a:ext cx="1353960" cy="22572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7" name="Parallelogram 29"/>
          <p:cNvSpPr/>
          <p:nvPr/>
        </p:nvSpPr>
        <p:spPr>
          <a:xfrm flipH="1">
            <a:off x="6679080" y="0"/>
            <a:ext cx="1447560" cy="63864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ftr" idx="7"/>
          </p:nvPr>
        </p:nvSpPr>
        <p:spPr>
          <a:xfrm>
            <a:off x="33840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lt2"/>
                </a:solidFill>
                <a:latin typeface="Calibri"/>
              </a:rPr>
              <a:t>&lt;footer&gt;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8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A48306-5FEC-49A6-998F-E3F0B30A199D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kaggle.com/code/rohitrox/medical-provider-fraud-detection" TargetMode="External"/><Relationship Id="rId2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www.simplyinsurance.com/how-many-americans-dont-have-health-insurance/" TargetMode="External"/><Relationship Id="rId2" Type="http://schemas.openxmlformats.org/officeDocument/2006/relationships/hyperlink" Target="https://doi.org/10.1016/S0140-6736(19)33019-3" TargetMode="External"/><Relationship Id="rId3" Type="http://schemas.openxmlformats.org/officeDocument/2006/relationships/hyperlink" Target="https://www.statista.com/statistics/238765/health-insurance-status-of-the-total-population-of-maryland/" TargetMode="External"/><Relationship Id="rId4" Type="http://schemas.openxmlformats.org/officeDocument/2006/relationships/hyperlink" Target="https://www.benefitspro.com/2012/06/22/top-5-critical-illness-claims/?slreturn=20220416173943" TargetMode="External"/><Relationship Id="rId5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icture Placeholder 16"/>
          <p:cNvSpPr/>
          <p:nvPr/>
        </p:nvSpPr>
        <p:spPr>
          <a:xfrm>
            <a:off x="1402200" y="1388160"/>
            <a:ext cx="3798000" cy="4405680"/>
          </a:xfrm>
          <a:custGeom>
            <a:avLst/>
            <a:gdLst>
              <a:gd name="textAreaLeft" fmla="*/ 0 w 3798000"/>
              <a:gd name="textAreaRight" fmla="*/ 3798360 w 3798000"/>
              <a:gd name="textAreaTop" fmla="*/ 0 h 4405680"/>
              <a:gd name="textAreaBottom" fmla="*/ 4406040 h 4405680"/>
            </a:gdLst>
            <a:ahLst/>
            <a:rect l="textAreaLeft" t="textAreaTop" r="textAreaRight" b="textAreaBottom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solidFill>
              <a:srgbClr val="00194c">
                <a:shade val="5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689440" y="859680"/>
            <a:ext cx="6079320" cy="166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84182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000" spc="-1" strike="noStrike">
                <a:solidFill>
                  <a:schemeClr val="accent1"/>
                </a:solidFill>
                <a:latin typeface="Arial"/>
              </a:rPr>
              <a:t>DATA MANAGEMENT  699</a:t>
            </a:r>
            <a:br>
              <a:rPr sz="3000"/>
            </a:br>
            <a:br>
              <a:rPr sz="3000"/>
            </a:br>
            <a:r>
              <a:rPr b="1" lang="en-US" sz="4000" spc="-1" strike="noStrike">
                <a:solidFill>
                  <a:schemeClr val="accent1"/>
                </a:solidFill>
                <a:latin typeface="Arial"/>
              </a:rPr>
              <a:t>Analysis of Health Insurance Claim Data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5301360" y="3880080"/>
            <a:ext cx="4400280" cy="191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71747"/>
                </a:solidFill>
                <a:latin typeface="Arial"/>
              </a:rPr>
              <a:t>By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71747"/>
                </a:solidFill>
                <a:latin typeface="Arial"/>
              </a:rPr>
              <a:t>Aayush Jannumahanti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5"/>
          <p:cNvSpPr/>
          <p:nvPr/>
        </p:nvSpPr>
        <p:spPr>
          <a:xfrm>
            <a:off x="5689440" y="2980800"/>
            <a:ext cx="3177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Num" idx="24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51A2D59-1BEC-4EF9-AB9F-7CC15CA701FE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96604" lnSpcReduction="10000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 – IAM ROLES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4" name="Picture 6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1571040" y="1035000"/>
            <a:ext cx="9049680" cy="532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 idx="25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3E60A3-3A09-4509-AAAB-1109B2D35859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10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 – S3 Bucket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8" name="Picture 8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73400" y="1005840"/>
            <a:ext cx="9444600" cy="55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 idx="26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F5792C-7E38-496B-8BDB-8335E2C8CC95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10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646560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 – GLUE CRAWLER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42" name="Picture 8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491120" y="1117800"/>
            <a:ext cx="8975880" cy="52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27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07F862-CC37-4A38-A3A3-A39FFCA68120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12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 – Athena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46" name="Picture 2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438200" y="1074960"/>
            <a:ext cx="9315360" cy="546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Num" idx="28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BCB388-E1E8-4D97-ABCA-73F1EA88FC87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12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50" name="Picture 9" descr=""/>
          <p:cNvPicPr/>
          <p:nvPr/>
        </p:nvPicPr>
        <p:blipFill>
          <a:blip r:embed="rId1"/>
          <a:stretch/>
        </p:blipFill>
        <p:spPr>
          <a:xfrm>
            <a:off x="1055160" y="983880"/>
            <a:ext cx="9767880" cy="555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Num" idx="29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8F0532-6852-4730-B204-64037DF48FD9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12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3" name="Picture 5" descr=""/>
          <p:cNvPicPr/>
          <p:nvPr/>
        </p:nvPicPr>
        <p:blipFill>
          <a:blip r:embed="rId1"/>
          <a:stretch/>
        </p:blipFill>
        <p:spPr>
          <a:xfrm>
            <a:off x="1542960" y="1011240"/>
            <a:ext cx="9105840" cy="519228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Num" idx="30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9A1F00-3A0D-45D1-A185-F595A7828DCC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6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58" name="Picture 5" descr=""/>
          <p:cNvPicPr/>
          <p:nvPr/>
        </p:nvPicPr>
        <p:blipFill>
          <a:blip r:embed="rId1"/>
          <a:stretch/>
        </p:blipFill>
        <p:spPr>
          <a:xfrm>
            <a:off x="1462320" y="1209600"/>
            <a:ext cx="9266760" cy="488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 idx="31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20740C-B805-4299-90B3-894FB10A4249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1"/>
          <a:stretch/>
        </p:blipFill>
        <p:spPr>
          <a:xfrm>
            <a:off x="1759320" y="1038240"/>
            <a:ext cx="9073800" cy="513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 idx="32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208A42C-C08C-45B2-9494-4A47E639F28D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66" name="Picture 5" descr=""/>
          <p:cNvPicPr/>
          <p:nvPr/>
        </p:nvPicPr>
        <p:blipFill>
          <a:blip r:embed="rId1"/>
          <a:stretch/>
        </p:blipFill>
        <p:spPr>
          <a:xfrm>
            <a:off x="1608120" y="1107720"/>
            <a:ext cx="8975520" cy="499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Num" idx="33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805368-6D52-465B-9F4A-4D010FCE1D9B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70" name="Picture 5" descr=""/>
          <p:cNvPicPr/>
          <p:nvPr/>
        </p:nvPicPr>
        <p:blipFill>
          <a:blip r:embed="rId1"/>
          <a:stretch/>
        </p:blipFill>
        <p:spPr>
          <a:xfrm>
            <a:off x="1450800" y="1111680"/>
            <a:ext cx="9289800" cy="50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01240" y="-13572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accent1"/>
                </a:solidFill>
                <a:latin typeface="Arial"/>
              </a:rPr>
              <a:t>Introduction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21"/>
          </p:nvPr>
        </p:nvSpPr>
        <p:spPr>
          <a:xfrm>
            <a:off x="11242080" y="63799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6D4540-D417-4A0C-818E-4BF76B2D4E81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4" name="Rectangle 5"/>
          <p:cNvSpPr/>
          <p:nvPr/>
        </p:nvSpPr>
        <p:spPr>
          <a:xfrm>
            <a:off x="4883760" y="5650200"/>
            <a:ext cx="4246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3f3f3f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Most common disease or accident on which insurance was claimed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Hexagon 11"/>
          <p:cNvSpPr/>
          <p:nvPr/>
        </p:nvSpPr>
        <p:spPr>
          <a:xfrm>
            <a:off x="3926520" y="1335240"/>
            <a:ext cx="1599480" cy="13456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299.5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Million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Hexagon 13"/>
          <p:cNvSpPr/>
          <p:nvPr/>
        </p:nvSpPr>
        <p:spPr>
          <a:xfrm>
            <a:off x="7634880" y="3930480"/>
            <a:ext cx="1599480" cy="140184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5.9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Million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Hexagon 14"/>
          <p:cNvSpPr/>
          <p:nvPr/>
        </p:nvSpPr>
        <p:spPr>
          <a:xfrm>
            <a:off x="9421200" y="5213520"/>
            <a:ext cx="1599480" cy="1411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1+ Million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Heart Diseases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TextBox 15"/>
          <p:cNvSpPr/>
          <p:nvPr/>
        </p:nvSpPr>
        <p:spPr>
          <a:xfrm>
            <a:off x="394560" y="1646640"/>
            <a:ext cx="356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3f3f3f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People having Medical Insurance coverage in USA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Rectangle 16"/>
          <p:cNvSpPr/>
          <p:nvPr/>
        </p:nvSpPr>
        <p:spPr>
          <a:xfrm>
            <a:off x="3171600" y="4385520"/>
            <a:ext cx="3986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3f3f3f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People having Medical Insurance coverage  in Maryland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Rectangle 18"/>
          <p:cNvSpPr/>
          <p:nvPr/>
        </p:nvSpPr>
        <p:spPr>
          <a:xfrm>
            <a:off x="1728720" y="2990520"/>
            <a:ext cx="382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3f3f3f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Average number of claims in the country that saves lives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Hexagon 19"/>
          <p:cNvSpPr/>
          <p:nvPr/>
        </p:nvSpPr>
        <p:spPr>
          <a:xfrm>
            <a:off x="5796720" y="2607840"/>
            <a:ext cx="1599480" cy="1411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68,000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TextBox 21"/>
          <p:cNvSpPr/>
          <p:nvPr/>
        </p:nvSpPr>
        <p:spPr>
          <a:xfrm>
            <a:off x="5352840" y="2361960"/>
            <a:ext cx="52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[1]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22"/>
          <p:cNvSpPr/>
          <p:nvPr/>
        </p:nvSpPr>
        <p:spPr>
          <a:xfrm>
            <a:off x="7158240" y="3681720"/>
            <a:ext cx="52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[2]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23"/>
          <p:cNvSpPr/>
          <p:nvPr/>
        </p:nvSpPr>
        <p:spPr>
          <a:xfrm>
            <a:off x="9010080" y="5029200"/>
            <a:ext cx="52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[3]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24"/>
          <p:cNvSpPr/>
          <p:nvPr/>
        </p:nvSpPr>
        <p:spPr>
          <a:xfrm>
            <a:off x="10759320" y="6284520"/>
            <a:ext cx="52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[4]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Num" idx="34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C25BDF-4C00-4FE0-9F49-DA7DF8DCB36D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74" name="Picture 5" descr=""/>
          <p:cNvPicPr/>
          <p:nvPr/>
        </p:nvPicPr>
        <p:blipFill>
          <a:blip r:embed="rId1"/>
          <a:stretch/>
        </p:blipFill>
        <p:spPr>
          <a:xfrm>
            <a:off x="1683720" y="1113840"/>
            <a:ext cx="8824320" cy="49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 idx="35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E26EC0-C278-4B52-BE78-7DBB9023939F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78" name="Picture 5" descr="Graphical user interface, text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1518120" y="1091160"/>
            <a:ext cx="9155520" cy="510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Dashboard-1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80" name="Picture 8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1659600" y="812160"/>
            <a:ext cx="8872200" cy="576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Dashboard-2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82" name="Picture 3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2004120" y="1107000"/>
            <a:ext cx="8469720" cy="550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84" name="Picture 7" descr="Chart, pi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815840" y="1083960"/>
            <a:ext cx="8559720" cy="49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86" name="Picture 3" descr="Chart, pi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761120" y="913680"/>
            <a:ext cx="8669520" cy="503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88" name="Picture 4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374120" y="1152360"/>
            <a:ext cx="9443160" cy="547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90" name="Picture 3" descr="Chart, bubbl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200680" y="812160"/>
            <a:ext cx="8017920" cy="583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92" name="Picture 3" descr="Chart, box and whisk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485000" y="1027080"/>
            <a:ext cx="9221760" cy="547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94" name="Picture 3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565280" y="924120"/>
            <a:ext cx="95007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9920" y="-13572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About Dataset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98" name="Table 8"/>
          <p:cNvGraphicFramePr/>
          <p:nvPr/>
        </p:nvGraphicFramePr>
        <p:xfrm>
          <a:off x="1673280" y="2782440"/>
          <a:ext cx="3462480" cy="1502280"/>
        </p:xfrm>
        <a:graphic>
          <a:graphicData uri="http://schemas.openxmlformats.org/drawingml/2006/table">
            <a:tbl>
              <a:tblPr/>
              <a:tblGrid>
                <a:gridCol w="3462840"/>
              </a:tblGrid>
              <a:tr h="3304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DATA CATEGORIES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3516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Patient Data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82692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Times New Roman"/>
                        </a:rPr>
                        <a:t>Health Insurance Beneficiary Data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Table 11"/>
          <p:cNvGraphicFramePr/>
          <p:nvPr/>
        </p:nvGraphicFramePr>
        <p:xfrm>
          <a:off x="6131880" y="2782440"/>
          <a:ext cx="4742640" cy="1483200"/>
        </p:xfrm>
        <a:graphic>
          <a:graphicData uri="http://schemas.openxmlformats.org/drawingml/2006/table">
            <a:tbl>
              <a:tblPr/>
              <a:tblGrid>
                <a:gridCol w="47430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ENTITIES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Inpatient Data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Outpatient Data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Beneficiary Data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0" name="TextBox 1"/>
          <p:cNvSpPr/>
          <p:nvPr/>
        </p:nvSpPr>
        <p:spPr>
          <a:xfrm>
            <a:off x="1719720" y="5574240"/>
            <a:ext cx="7496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*Data Source: Kaggle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Link: </a:t>
            </a:r>
            <a:r>
              <a:rPr b="0" lang="en-US" sz="1800" spc="-1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https://www.kaggle.com/code/rohitrox/medical-provider-fraud-detection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A2C3B77-AA93-4E22-A2E6-A99F22283755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96" name="Picture 6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875240" y="944280"/>
            <a:ext cx="8820000" cy="574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98" name="Picture 3" descr="Chart, timeline&#10;&#10;Description automatically generated"/>
          <p:cNvPicPr/>
          <p:nvPr/>
        </p:nvPicPr>
        <p:blipFill>
          <a:blip r:embed="rId1"/>
          <a:stretch/>
        </p:blipFill>
        <p:spPr>
          <a:xfrm>
            <a:off x="1565280" y="949680"/>
            <a:ext cx="9448560" cy="564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5920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2788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Data Analysis and Visualization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00" name="Picture 3" descr="Application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1468080" y="920520"/>
            <a:ext cx="9498240" cy="572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Project Conclusion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2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3" name="TextBox 8"/>
          <p:cNvSpPr/>
          <p:nvPr/>
        </p:nvSpPr>
        <p:spPr>
          <a:xfrm>
            <a:off x="1402920" y="1779840"/>
            <a:ext cx="6926400" cy="54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Understood the Inpatient &amp; Outpatient Trend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Major Patients have claimed insurance for heart related sufferings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Patients claim their insurance multiple times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Strokes were more frequent than Heart Failure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Majority of the Reimbursement amount was around $4000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200000"/>
              </a:lnSpc>
              <a:buClr>
                <a:srgbClr val="eab2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The insurances claimed had gender equality with 42-57%.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Add a 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4134550-5164-456E-A767-F50FFBA6C49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Learning Outcomes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857600" y="2137680"/>
            <a:ext cx="7300440" cy="258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50000"/>
              </a:lnSpc>
              <a:spcBef>
                <a:spcPts val="1001"/>
              </a:spcBef>
              <a:buClr>
                <a:srgbClr val="eab2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AWS Clous Services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150000"/>
              </a:lnSpc>
              <a:spcBef>
                <a:spcPts val="1001"/>
              </a:spcBef>
              <a:buClr>
                <a:srgbClr val="eab2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How to use Tableau to get data insights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150000"/>
              </a:lnSpc>
              <a:spcBef>
                <a:spcPts val="1001"/>
              </a:spcBef>
              <a:buClr>
                <a:srgbClr val="eab2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Querying Data using AWS-Athena to get valuable information 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150000"/>
              </a:lnSpc>
              <a:spcBef>
                <a:spcPts val="1001"/>
              </a:spcBef>
              <a:buClr>
                <a:srgbClr val="eab2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Local Machine + Server Integration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6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Add a 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46EED0B-9F25-437D-A118-E146555FA892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exagon 18"/>
          <p:cNvSpPr/>
          <p:nvPr/>
        </p:nvSpPr>
        <p:spPr>
          <a:xfrm rot="16200000">
            <a:off x="2679480" y="2388960"/>
            <a:ext cx="2412720" cy="20797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08" name="Group 19"/>
          <p:cNvGrpSpPr/>
          <p:nvPr/>
        </p:nvGrpSpPr>
        <p:grpSpPr>
          <a:xfrm>
            <a:off x="2963160" y="2855520"/>
            <a:ext cx="1866600" cy="1114200"/>
            <a:chOff x="2963160" y="2855520"/>
            <a:chExt cx="1866600" cy="1114200"/>
          </a:xfrm>
        </p:grpSpPr>
        <p:sp>
          <p:nvSpPr>
            <p:cNvPr id="309" name="TextBox 20"/>
            <p:cNvSpPr/>
            <p:nvPr/>
          </p:nvSpPr>
          <p:spPr>
            <a:xfrm>
              <a:off x="3245400" y="2855520"/>
              <a:ext cx="1281240" cy="100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6000" spc="-1" strike="noStrike">
                  <a:solidFill>
                    <a:schemeClr val="lt1"/>
                  </a:solidFill>
                  <a:latin typeface="Arial Black"/>
                </a:rPr>
                <a:t>FR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0" name="TextBox 21"/>
            <p:cNvSpPr/>
            <p:nvPr/>
          </p:nvSpPr>
          <p:spPr>
            <a:xfrm>
              <a:off x="2963160" y="3666600"/>
              <a:ext cx="18666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pc="-1" strike="noStrike">
                  <a:solidFill>
                    <a:schemeClr val="lt1"/>
                  </a:solidFill>
                  <a:latin typeface="Calibri"/>
                </a:rPr>
                <a:t>FABRIKAM RESIDENCES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1" name="Picture Placeholder 16"/>
          <p:cNvSpPr/>
          <p:nvPr/>
        </p:nvSpPr>
        <p:spPr>
          <a:xfrm>
            <a:off x="1728000" y="1225800"/>
            <a:ext cx="3798000" cy="4405680"/>
          </a:xfrm>
          <a:custGeom>
            <a:avLst/>
            <a:gdLst>
              <a:gd name="textAreaLeft" fmla="*/ 0 w 3798000"/>
              <a:gd name="textAreaRight" fmla="*/ 3798360 w 3798000"/>
              <a:gd name="textAreaTop" fmla="*/ 0 h 4405680"/>
              <a:gd name="textAreaBottom" fmla="*/ 4406040 h 4405680"/>
            </a:gdLst>
            <a:ahLst/>
            <a:rect l="textAreaLeft" t="textAreaTop" r="textAreaRight" b="textAreaBottom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solidFill>
              <a:srgbClr val="00194c">
                <a:shade val="5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Rectangle 15"/>
          <p:cNvSpPr/>
          <p:nvPr/>
        </p:nvSpPr>
        <p:spPr>
          <a:xfrm>
            <a:off x="6277320" y="3175560"/>
            <a:ext cx="538200" cy="209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3" name="TextBox 16"/>
          <p:cNvSpPr/>
          <p:nvPr/>
        </p:nvSpPr>
        <p:spPr>
          <a:xfrm>
            <a:off x="6919200" y="3609720"/>
            <a:ext cx="356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277320" y="1588320"/>
            <a:ext cx="4853160" cy="16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Thank </a:t>
            </a:r>
            <a:r>
              <a:rPr b="0" lang="en-US" sz="4300" spc="-1" strike="noStrike">
                <a:solidFill>
                  <a:schemeClr val="accent1"/>
                </a:solidFill>
                <a:latin typeface="Calibri"/>
              </a:rPr>
              <a:t>You.</a:t>
            </a:r>
            <a:endParaRPr b="0" lang="en-US" sz="43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18760" y="209160"/>
            <a:ext cx="8332920" cy="121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accent1"/>
                </a:solidFill>
                <a:latin typeface="Arial"/>
              </a:rPr>
              <a:t>References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6" name="Rectangle 2"/>
          <p:cNvSpPr/>
          <p:nvPr/>
        </p:nvSpPr>
        <p:spPr>
          <a:xfrm>
            <a:off x="11147040" y="0"/>
            <a:ext cx="739800" cy="82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7" name="Rectangle 4"/>
          <p:cNvSpPr/>
          <p:nvPr/>
        </p:nvSpPr>
        <p:spPr>
          <a:xfrm>
            <a:off x="518760" y="1646280"/>
            <a:ext cx="1136808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3f3f3f"/>
              </a:buClr>
              <a:buFont typeface="OpenSymbol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How Many Americans Don’t Have Health Insurance In 2022?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https://www.simplyinsurance.com/how-many-americans-dont-have-health-insurance/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2. Galvani, A. P., Parpia, A. S., Foster, E. M., Singer, B. H., &amp; Fitzpatrick, M. C. (2020). Improving the Prognosis of Healthcare in the United States. Lancet (London, England), 395(10223), 524.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Calibri"/>
                <a:hlinkClick r:id="rId2"/>
              </a:rPr>
              <a:t>https://doi.org/10.1016/S0140-6736(19)33019-3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3. Health insurance status Maryland population 2020 | Statista.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Calibri"/>
                <a:hlinkClick r:id="rId3"/>
              </a:rPr>
              <a:t>https://www.statista.com/statistics/238765/health-insurance-status-of-the-total-population-of-maryland/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4. </a:t>
            </a:r>
            <a:r>
              <a:rPr b="0" i="1" lang="en-US" sz="1800" spc="-1" strike="noStrike">
                <a:solidFill>
                  <a:schemeClr val="dk1"/>
                </a:solidFill>
                <a:latin typeface="Calibri"/>
              </a:rPr>
              <a:t>Top 5 critical illness claims | BenefitsPRO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Calibri"/>
                <a:hlinkClick r:id="rId4"/>
              </a:rPr>
              <a:t>https://www.benefitspro.com/2012/06/22/top-5-critical-illness-claims/?slreturn=20220416173943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BAFD2CF-513C-46E9-87D3-F283190473D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9920" y="-13572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Dataset Description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2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3" name="TextBox 11"/>
          <p:cNvSpPr/>
          <p:nvPr/>
        </p:nvSpPr>
        <p:spPr>
          <a:xfrm>
            <a:off x="1265040" y="1813680"/>
            <a:ext cx="6143400" cy="35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1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1. InPatient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	</a:t>
            </a: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Volume of data: 50K records and 27 attributes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1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2. OutPatient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	</a:t>
            </a: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Volume of data: 643k records and 30 attributes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1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3. Beneficiary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  <a:spcBef>
                <a:spcPts val="791"/>
              </a:spcBef>
              <a:spcAft>
                <a:spcPts val="791"/>
              </a:spcAft>
            </a:pP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	</a:t>
            </a: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Times New Roman"/>
              </a:rPr>
              <a:t>Volume of data: 202k records and 27 attributes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26E98AA-510B-429B-AB56-9C82134EA87B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31400" y="-25596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Objectives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Rectangle 7"/>
          <p:cNvSpPr/>
          <p:nvPr/>
        </p:nvSpPr>
        <p:spPr>
          <a:xfrm>
            <a:off x="11147040" y="136440"/>
            <a:ext cx="739800" cy="60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164311043"/>
              </p:ext>
            </p:extLst>
          </p:nvPr>
        </p:nvGraphicFramePr>
        <p:xfrm>
          <a:off x="531720" y="2005920"/>
          <a:ext cx="9039960" cy="408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EDAE2A2-8B4A-4F4B-8954-9C457F0862C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0840" y="0"/>
            <a:ext cx="6883200" cy="8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 fontScale="59067"/>
          </a:bodyPr>
          <a:p>
            <a:pPr indent="0" defTabSz="914400">
              <a:lnSpc>
                <a:spcPct val="90000"/>
              </a:lnSpc>
              <a:buNone/>
            </a:pPr>
            <a:br>
              <a:rPr sz="3000"/>
            </a:br>
            <a:br>
              <a:rPr sz="3000"/>
            </a:b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7" name="Title 3"/>
          <p:cNvSpPr/>
          <p:nvPr/>
        </p:nvSpPr>
        <p:spPr>
          <a:xfrm>
            <a:off x="150840" y="-403560"/>
            <a:ext cx="7342200" cy="12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bIns="0" anchor="b">
            <a:normAutofit/>
          </a:bodyPr>
          <a:p>
            <a:pPr defTabSz="914400">
              <a:lnSpc>
                <a:spcPct val="90000"/>
              </a:lnSpc>
            </a:pPr>
            <a:r>
              <a:rPr b="1" lang="en-US" sz="4300" spc="-1" strike="noStrike">
                <a:solidFill>
                  <a:schemeClr val="accent1"/>
                </a:solidFill>
                <a:latin typeface="Calibri"/>
              </a:rPr>
              <a:t>ER Diagram &amp; Metadata</a:t>
            </a:r>
            <a:endParaRPr b="0" lang="en-US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Picture 4" descr="Diagram, schematic&#10;&#10;Description automatically generated"/>
          <p:cNvPicPr/>
          <p:nvPr/>
        </p:nvPicPr>
        <p:blipFill>
          <a:blip r:embed="rId1"/>
          <a:stretch/>
        </p:blipFill>
        <p:spPr>
          <a:xfrm>
            <a:off x="1396800" y="1215720"/>
            <a:ext cx="9398520" cy="47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 idx="22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19F5BA3B-650C-4518-A669-AE88B52437D2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title"/>
          </p:nvPr>
        </p:nvSpPr>
        <p:spPr>
          <a:xfrm>
            <a:off x="217800" y="-221400"/>
            <a:ext cx="833292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Technologies Used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4226733541"/>
              </p:ext>
            </p:extLst>
          </p:nvPr>
        </p:nvGraphicFramePr>
        <p:xfrm>
          <a:off x="3549240" y="1596240"/>
          <a:ext cx="4323600" cy="445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1" name="Rectangle 1"/>
          <p:cNvSpPr/>
          <p:nvPr/>
        </p:nvSpPr>
        <p:spPr>
          <a:xfrm>
            <a:off x="11147040" y="244080"/>
            <a:ext cx="826920" cy="436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Flow of Project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3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4" name="Rounded Rectangle 8"/>
          <p:cNvSpPr/>
          <p:nvPr/>
        </p:nvSpPr>
        <p:spPr>
          <a:xfrm>
            <a:off x="1521360" y="1035720"/>
            <a:ext cx="3906360" cy="7531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DATASET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Rounded Rectangle 13"/>
          <p:cNvSpPr/>
          <p:nvPr/>
        </p:nvSpPr>
        <p:spPr>
          <a:xfrm>
            <a:off x="6631920" y="994680"/>
            <a:ext cx="3906360" cy="7531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</a:rPr>
              <a:t>AWS 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Rounded Rectangle 14"/>
          <p:cNvSpPr/>
          <p:nvPr/>
        </p:nvSpPr>
        <p:spPr>
          <a:xfrm>
            <a:off x="6631920" y="2754720"/>
            <a:ext cx="4046040" cy="753120"/>
          </a:xfrm>
          <a:prstGeom prst="roundRect">
            <a:avLst>
              <a:gd name="adj" fmla="val 16667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AWS GLUE CRAWLER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Rounded Rectangle 15"/>
          <p:cNvSpPr/>
          <p:nvPr/>
        </p:nvSpPr>
        <p:spPr>
          <a:xfrm>
            <a:off x="1526760" y="2739600"/>
            <a:ext cx="3939120" cy="7531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</a:rPr>
              <a:t>INTEGRATING WITH ATHENA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ounded Rectangle 16"/>
          <p:cNvSpPr/>
          <p:nvPr/>
        </p:nvSpPr>
        <p:spPr>
          <a:xfrm>
            <a:off x="1521360" y="4471920"/>
            <a:ext cx="3939120" cy="753120"/>
          </a:xfrm>
          <a:prstGeom prst="roundRect">
            <a:avLst>
              <a:gd name="adj" fmla="val 16667"/>
            </a:avLst>
          </a:prstGeom>
          <a:solidFill>
            <a:srgbClr val="00194c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INTEGRATING WITH TABLEAU FOR VISUALISATION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Rounded Rectangle 18"/>
          <p:cNvSpPr/>
          <p:nvPr/>
        </p:nvSpPr>
        <p:spPr>
          <a:xfrm>
            <a:off x="6631920" y="4420440"/>
            <a:ext cx="4046040" cy="7531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</a:rPr>
              <a:t>Querying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0" name="Straight Arrow Connector 21"/>
          <p:cNvCxnSpPr/>
          <p:nvPr/>
        </p:nvCxnSpPr>
        <p:spPr>
          <a:xfrm>
            <a:off x="5544720" y="1371240"/>
            <a:ext cx="970920" cy="864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cxnSp>
        <p:nvCxnSpPr>
          <p:cNvPr id="221" name="Straight Arrow Connector 24"/>
          <p:cNvCxnSpPr/>
          <p:nvPr/>
        </p:nvCxnSpPr>
        <p:spPr>
          <a:xfrm>
            <a:off x="8655120" y="1897560"/>
            <a:ext cx="360" cy="69984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cxnSp>
        <p:nvCxnSpPr>
          <p:cNvPr id="222" name="Straight Arrow Connector 28"/>
          <p:cNvCxnSpPr/>
          <p:nvPr/>
        </p:nvCxnSpPr>
        <p:spPr>
          <a:xfrm flipH="1">
            <a:off x="5549040" y="3162960"/>
            <a:ext cx="966600" cy="36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cxnSp>
        <p:nvCxnSpPr>
          <p:cNvPr id="223" name="Straight Arrow Connector 30"/>
          <p:cNvCxnSpPr/>
          <p:nvPr/>
        </p:nvCxnSpPr>
        <p:spPr>
          <a:xfrm>
            <a:off x="3474720" y="3639600"/>
            <a:ext cx="360" cy="70308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sp>
        <p:nvSpPr>
          <p:cNvPr id="224" name="Rounded Rectangle 20"/>
          <p:cNvSpPr/>
          <p:nvPr/>
        </p:nvSpPr>
        <p:spPr>
          <a:xfrm>
            <a:off x="6631920" y="5925240"/>
            <a:ext cx="3906360" cy="7531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solidFill>
              <a:srgbClr val="00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ANALYSIS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25" name="Straight Arrow Connector 23"/>
          <p:cNvCxnSpPr/>
          <p:nvPr/>
        </p:nvCxnSpPr>
        <p:spPr>
          <a:xfrm>
            <a:off x="5560920" y="4840200"/>
            <a:ext cx="970920" cy="864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cxnSp>
        <p:nvCxnSpPr>
          <p:cNvPr id="226" name="Straight Arrow Connector 25"/>
          <p:cNvCxnSpPr/>
          <p:nvPr/>
        </p:nvCxnSpPr>
        <p:spPr>
          <a:xfrm>
            <a:off x="8585280" y="5225760"/>
            <a:ext cx="360" cy="579960"/>
          </a:xfrm>
          <a:prstGeom prst="straightConnector1">
            <a:avLst/>
          </a:prstGeom>
          <a:ln>
            <a:solidFill>
              <a:srgbClr val="00194c"/>
            </a:solidFill>
            <a:tailEnd len="med" type="triangle" w="med"/>
          </a:ln>
        </p:spPr>
      </p:cxn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B12837B-2CF0-4061-B2D7-1A8CF2CEAEE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 idx="23"/>
          </p:nvPr>
        </p:nvSpPr>
        <p:spPr>
          <a:xfrm>
            <a:off x="11147040" y="6356520"/>
            <a:ext cx="739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A530FD-E088-47DF-97CF-FC0E9DAC078E}" type="slidenum">
              <a:rPr b="0" lang="en-US" sz="1200" spc="-1" strike="noStrike">
                <a:solidFill>
                  <a:schemeClr val="lt2"/>
                </a:solidFill>
                <a:latin typeface="Calibri"/>
              </a:rPr>
              <a:t>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Rectangle 7"/>
          <p:cNvSpPr/>
          <p:nvPr/>
        </p:nvSpPr>
        <p:spPr>
          <a:xfrm>
            <a:off x="11020680" y="122040"/>
            <a:ext cx="959040" cy="68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120960" y="-328680"/>
            <a:ext cx="4114440" cy="114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AWS - RDS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0" name="Picture 5" descr="Graphical user interface, application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1425600" y="1060200"/>
            <a:ext cx="9340200" cy="54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documentManagement/types"/>
    <ds:schemaRef ds:uri="http://www.w3.org/XML/1998/namespace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1875</TotalTime>
  <Application>LibreOffice/24.2.2.2$Windows_X86_64 LibreOffice_project/d56cc158d8a96260b836f100ef4b4ef25d6f1a01</Application>
  <AppVersion>15.0000</AppVersion>
  <Words>550</Words>
  <Paragraphs>139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2022-05-16T02:27:16Z</dcterms:created>
  <dc:creator>Jael Kruthi Battana</dc:creator>
  <dc:description/>
  <dc:language>en-US</dc:language>
  <cp:lastModifiedBy/>
  <dcterms:modified xsi:type="dcterms:W3CDTF">2024-07-04T17:27:59Z</dcterms:modified>
  <cp:revision>30</cp:revision>
  <dc:subject/>
  <dc:title>DATA MANAGEMENT  604   Analysis of Health Insurance Claim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36</vt:i4>
  </property>
</Properties>
</file>